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Default Extension="wmv" ContentType="video/x-ms-wmv"/>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heme/themeOverride1.xml" ContentType="application/vnd.openxmlformats-officedocument.themeOverride+xml"/>
  <Override PartName="/ppt/notesSlides/notesSlide2.xml" ContentType="application/vnd.openxmlformats-officedocument.presentationml.notesSlide+xml"/>
  <Override PartName="/ppt/theme/themeOverride2.xml" ContentType="application/vnd.openxmlformats-officedocument.themeOverride+xml"/>
  <Override PartName="/ppt/notesSlides/notesSlide3.xml" ContentType="application/vnd.openxmlformats-officedocument.presentationml.notesSlide+xml"/>
  <Override PartName="/ppt/theme/themeOverride3.xml" ContentType="application/vnd.openxmlformats-officedocument.themeOverride+xml"/>
  <Override PartName="/ppt/notesSlides/notesSlide4.xml" ContentType="application/vnd.openxmlformats-officedocument.presentationml.notesSlide+xml"/>
  <Override PartName="/ppt/theme/themeOverride4.xml" ContentType="application/vnd.openxmlformats-officedocument.themeOverride+xml"/>
  <Override PartName="/ppt/notesSlides/notesSlide5.xml" ContentType="application/vnd.openxmlformats-officedocument.presentationml.notesSlide+xml"/>
  <Override PartName="/ppt/theme/themeOverride5.xml" ContentType="application/vnd.openxmlformats-officedocument.themeOverride+xml"/>
  <Override PartName="/ppt/notesSlides/notesSlide6.xml" ContentType="application/vnd.openxmlformats-officedocument.presentationml.notesSlide+xml"/>
  <Override PartName="/ppt/theme/themeOverride6.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8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66" d="100"/>
          <a:sy n="66" d="100"/>
        </p:scale>
        <p:origin x="-1506" y="-102"/>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71D88C1-FABE-4360-AF4A-567BFC978EFD}" type="datetimeFigureOut">
              <a:rPr lang="zh-CN" altLang="en-US" smtClean="0"/>
              <a:t>2013/7/22</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1B3A886-2ABA-4F53-9180-33962B19F695}" type="slidenum">
              <a:rPr lang="zh-CN" altLang="en-US" smtClean="0"/>
              <a:t>‹#›</a:t>
            </a:fld>
            <a:endParaRPr lang="zh-CN" altLang="en-US"/>
          </a:p>
        </p:txBody>
      </p:sp>
    </p:spTree>
    <p:extLst>
      <p:ext uri="{BB962C8B-B14F-4D97-AF65-F5344CB8AC3E}">
        <p14:creationId xmlns:p14="http://schemas.microsoft.com/office/powerpoint/2010/main" val="19449903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slide" Target="../slides/slide14.xml"/><Relationship Id="rId2" Type="http://schemas.openxmlformats.org/officeDocument/2006/relationships/notesMaster" Target="../notesMasters/notesMaster1.xml"/><Relationship Id="rId1" Type="http://schemas.openxmlformats.org/officeDocument/2006/relationships/themeOverride" Target="../theme/themeOverride1.xml"/></Relationships>
</file>

<file path=ppt/notesSlides/_rels/notesSlide2.xml.rels><?xml version="1.0" encoding="UTF-8" standalone="yes"?>
<Relationships xmlns="http://schemas.openxmlformats.org/package/2006/relationships"><Relationship Id="rId3" Type="http://schemas.openxmlformats.org/officeDocument/2006/relationships/slide" Target="../slides/slide25.xml"/><Relationship Id="rId2" Type="http://schemas.openxmlformats.org/officeDocument/2006/relationships/notesMaster" Target="../notesMasters/notesMaster1.xml"/><Relationship Id="rId1" Type="http://schemas.openxmlformats.org/officeDocument/2006/relationships/themeOverride" Target="../theme/themeOverride2.xml"/></Relationships>
</file>

<file path=ppt/notesSlides/_rels/notesSlide3.xml.rels><?xml version="1.0" encoding="UTF-8" standalone="yes"?>
<Relationships xmlns="http://schemas.openxmlformats.org/package/2006/relationships"><Relationship Id="rId3" Type="http://schemas.openxmlformats.org/officeDocument/2006/relationships/slide" Target="../slides/slide74.xml"/><Relationship Id="rId2" Type="http://schemas.openxmlformats.org/officeDocument/2006/relationships/notesMaster" Target="../notesMasters/notesMaster1.xml"/><Relationship Id="rId1" Type="http://schemas.openxmlformats.org/officeDocument/2006/relationships/themeOverride" Target="../theme/themeOverride3.xml"/></Relationships>
</file>

<file path=ppt/notesSlides/_rels/notesSlide4.xml.rels><?xml version="1.0" encoding="UTF-8" standalone="yes"?>
<Relationships xmlns="http://schemas.openxmlformats.org/package/2006/relationships"><Relationship Id="rId3" Type="http://schemas.openxmlformats.org/officeDocument/2006/relationships/slide" Target="../slides/slide76.xml"/><Relationship Id="rId2" Type="http://schemas.openxmlformats.org/officeDocument/2006/relationships/notesMaster" Target="../notesMasters/notesMaster1.xml"/><Relationship Id="rId1" Type="http://schemas.openxmlformats.org/officeDocument/2006/relationships/themeOverride" Target="../theme/themeOverride4.xml"/></Relationships>
</file>

<file path=ppt/notesSlides/_rels/notesSlide5.xml.rels><?xml version="1.0" encoding="UTF-8" standalone="yes"?>
<Relationships xmlns="http://schemas.openxmlformats.org/package/2006/relationships"><Relationship Id="rId3" Type="http://schemas.openxmlformats.org/officeDocument/2006/relationships/slide" Target="../slides/slide77.xml"/><Relationship Id="rId2" Type="http://schemas.openxmlformats.org/officeDocument/2006/relationships/notesMaster" Target="../notesMasters/notesMaster1.xml"/><Relationship Id="rId1" Type="http://schemas.openxmlformats.org/officeDocument/2006/relationships/themeOverride" Target="../theme/themeOverride5.xml"/></Relationships>
</file>

<file path=ppt/notesSlides/_rels/notesSlide6.xml.rels><?xml version="1.0" encoding="UTF-8" standalone="yes"?>
<Relationships xmlns="http://schemas.openxmlformats.org/package/2006/relationships"><Relationship Id="rId3" Type="http://schemas.openxmlformats.org/officeDocument/2006/relationships/slide" Target="../slides/slide79.xml"/><Relationship Id="rId2" Type="http://schemas.openxmlformats.org/officeDocument/2006/relationships/notesMaster" Target="../notesMasters/notesMaster1.xml"/><Relationship Id="rId1" Type="http://schemas.openxmlformats.org/officeDocument/2006/relationships/themeOverride" Target="../theme/themeOverride6.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17410" name="Rectangle 2"/>
          <p:cNvSpPr>
            <a:spLocks noGrp="1" noRot="1" noChangeAspect="1" noChangeArrowheads="1"/>
          </p:cNvSpPr>
          <p:nvPr>
            <p:ph type="sldImg"/>
          </p:nvPr>
        </p:nvSpPr>
        <p:spPr>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 cmpd="sng">
                <a:solidFill>
                  <a:schemeClr val="tx1"/>
                </a:solidFill>
                <a:miter lim="800000"/>
                <a:headEnd/>
                <a:tailEnd/>
              </a14:hiddenLine>
            </a:ext>
          </a:extLst>
        </p:spPr>
      </p:sp>
      <p:sp>
        <p:nvSpPr>
          <p:cNvPr id="17411" name="Rectangle 3"/>
          <p:cNvSpPr>
            <a:spLocks noGrp="1" noRot="1" noChangeAspect="1" noChangeArrowheads="1"/>
          </p:cNvSpPr>
          <p:nvPr>
            <p:ph type="body" idx="1"/>
          </p:nvPr>
        </p:nvSpPr>
        <p:spPr bwMode="auto">
          <a:xfrm>
            <a:off x="-603250" y="8210550"/>
            <a:ext cx="7026275" cy="8928100"/>
          </a:xfrm>
          <a:prstGeom prst="rect">
            <a:avLst/>
          </a:prstGeom>
          <a:noFill/>
          <a:ln w="1">
            <a:solidFill>
              <a:schemeClr val="tx1"/>
            </a:solidFill>
            <a:miter lim="800000"/>
            <a:headEnd/>
            <a:tailEnd/>
          </a:ln>
          <a:extLst>
            <a:ext uri="{909E8E84-426E-40DD-AFC4-6F175D3DCCD1}">
              <a14:hiddenFill xmlns:a14="http://schemas.microsoft.com/office/drawing/2010/main">
                <a:solidFill>
                  <a:schemeClr val="accent1"/>
                </a:solidFill>
              </a14:hiddenFill>
            </a:ext>
          </a:extLst>
        </p:spPr>
        <p:txBody>
          <a:bodyPr/>
          <a:lstStyle/>
          <a:p>
            <a:r>
              <a:rPr lang="zh-CN"/>
              <a:t>类别型数据的距离度量可以直接用属性集中，对应位置不相等的属性的个数作为度量值。公式中，</a:t>
            </a:r>
            <a:r>
              <a:rPr lang="zh-CN" altLang="zh-CN"/>
              <a:t>p</a:t>
            </a:r>
            <a:r>
              <a:rPr lang="zh-CN"/>
              <a:t>为两对象间的属性个数，</a:t>
            </a:r>
            <a:r>
              <a:rPr lang="zh-CN" altLang="zh-CN"/>
              <a:t>m</a:t>
            </a:r>
            <a:r>
              <a:rPr lang="zh-CN"/>
              <a:t>为两对象对应属性相等的个数。</a:t>
            </a:r>
          </a:p>
          <a:p>
            <a:r>
              <a:rPr lang="zh-CN" altLang="zh-CN"/>
              <a:t>Jaccard</a:t>
            </a:r>
            <a:r>
              <a:rPr lang="zh-CN"/>
              <a:t>系数用来表示两个二进制串间的距离。其中，</a:t>
            </a:r>
            <a:r>
              <a:rPr lang="zh-CN" altLang="zh-CN"/>
              <a:t>q</a:t>
            </a:r>
            <a:r>
              <a:rPr lang="zh-CN"/>
              <a:t>为两字符串对应位置为同一值的个数；</a:t>
            </a:r>
            <a:r>
              <a:rPr lang="zh-CN" altLang="zh-CN"/>
              <a:t>r</a:t>
            </a:r>
            <a:r>
              <a:rPr lang="zh-CN"/>
              <a:t>为两串对应位置上，第一个字符串为</a:t>
            </a:r>
            <a:r>
              <a:rPr lang="zh-CN" altLang="zh-CN"/>
              <a:t>1</a:t>
            </a:r>
            <a:r>
              <a:rPr lang="zh-CN"/>
              <a:t>，第二个字符串为</a:t>
            </a:r>
            <a:r>
              <a:rPr lang="zh-CN" altLang="zh-CN"/>
              <a:t>0</a:t>
            </a:r>
            <a:r>
              <a:rPr lang="zh-CN"/>
              <a:t>的个数；</a:t>
            </a:r>
            <a:r>
              <a:rPr lang="zh-CN" altLang="zh-CN"/>
              <a:t>s</a:t>
            </a:r>
            <a:r>
              <a:rPr lang="zh-CN"/>
              <a:t>与</a:t>
            </a:r>
            <a:r>
              <a:rPr lang="zh-CN" altLang="zh-CN"/>
              <a:t>r</a:t>
            </a:r>
            <a:r>
              <a:rPr lang="zh-CN"/>
              <a:t>相反。</a:t>
            </a:r>
          </a:p>
        </p:txBody>
      </p:sp>
    </p:spTree>
    <p:extLst>
      <p:ext uri="{BB962C8B-B14F-4D97-AF65-F5344CB8AC3E}">
        <p14:creationId xmlns:p14="http://schemas.microsoft.com/office/powerpoint/2010/main" val="406640829"/>
      </p:ext>
    </p:extLst>
  </p:cSld>
  <p:clrMapOvr>
    <a:overrideClrMapping bg1="lt1" tx1="dk1" bg2="lt2" tx2="dk2" accent1="accent1" accent2="accent2" accent3="accent3" accent4="accent4" accent5="accent5" accent6="accent6" hlink="hlink" folHlink="folHlink"/>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29698" name="Rectangle 2"/>
          <p:cNvSpPr>
            <a:spLocks noGrp="1" noRot="1" noChangeAspect="1" noChangeArrowheads="1"/>
          </p:cNvSpPr>
          <p:nvPr>
            <p:ph type="sldImg"/>
          </p:nvPr>
        </p:nvSpPr>
        <p:spPr>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 cmpd="sng">
                <a:solidFill>
                  <a:schemeClr val="tx1"/>
                </a:solidFill>
                <a:miter lim="800000"/>
                <a:headEnd/>
                <a:tailEnd/>
              </a14:hiddenLine>
            </a:ext>
          </a:extLst>
        </p:spPr>
      </p:sp>
      <p:sp>
        <p:nvSpPr>
          <p:cNvPr id="29699" name="Rectangle 3"/>
          <p:cNvSpPr>
            <a:spLocks noGrp="1" noRot="1" noChangeAspect="1" noChangeArrowheads="1"/>
          </p:cNvSpPr>
          <p:nvPr>
            <p:ph type="body" idx="1"/>
          </p:nvPr>
        </p:nvSpPr>
        <p:spPr bwMode="auto">
          <a:xfrm>
            <a:off x="-603250" y="8210550"/>
            <a:ext cx="7026275" cy="8928100"/>
          </a:xfrm>
          <a:prstGeom prst="rect">
            <a:avLst/>
          </a:prstGeom>
          <a:noFill/>
          <a:ln w="1">
            <a:solidFill>
              <a:schemeClr val="tx1"/>
            </a:solidFill>
            <a:miter lim="800000"/>
            <a:headEnd/>
            <a:tailEnd/>
          </a:ln>
          <a:extLst>
            <a:ext uri="{909E8E84-426E-40DD-AFC4-6F175D3DCCD1}">
              <a14:hiddenFill xmlns:a14="http://schemas.microsoft.com/office/drawing/2010/main">
                <a:solidFill>
                  <a:schemeClr val="accent1"/>
                </a:solidFill>
              </a14:hiddenFill>
            </a:ext>
          </a:extLst>
        </p:spPr>
        <p:txBody>
          <a:bodyPr/>
          <a:lstStyle/>
          <a:p>
            <a:r>
              <a:rPr lang="zh-CN" altLang="zh-CN"/>
              <a:t>“Research directions in data wrangling: Visualizations and transformations for usable and credible data,” Information Visualization, vol. 10, no. 4, pp. 271–288, Oct. 2011.</a:t>
            </a:r>
          </a:p>
          <a:p>
            <a:r>
              <a:rPr lang="zh-CN"/>
              <a:t>左图是</a:t>
            </a:r>
            <a:r>
              <a:rPr lang="zh-CN" altLang="zh-CN"/>
              <a:t>graph</a:t>
            </a:r>
            <a:r>
              <a:rPr lang="zh-CN"/>
              <a:t>数据的</a:t>
            </a:r>
            <a:r>
              <a:rPr lang="zh-CN" altLang="zh-CN"/>
              <a:t>node-link</a:t>
            </a:r>
            <a:r>
              <a:rPr lang="zh-CN"/>
              <a:t>表示，中间是矩阵表示，右图是经过重排后的矩阵表示。从右图中可以看出右下完整的白色部分，有可能是数据缺失造成的。</a:t>
            </a:r>
          </a:p>
        </p:txBody>
      </p:sp>
    </p:spTree>
    <p:extLst>
      <p:ext uri="{BB962C8B-B14F-4D97-AF65-F5344CB8AC3E}">
        <p14:creationId xmlns:p14="http://schemas.microsoft.com/office/powerpoint/2010/main" val="1592129414"/>
      </p:ext>
    </p:extLst>
  </p:cSld>
  <p:clrMapOvr>
    <a:overrideClrMapping bg1="lt1" tx1="dk1" bg2="lt2" tx2="dk2" accent1="accent1" accent2="accent2" accent3="accent3" accent4="accent4" accent5="accent5" accent6="accent6" hlink="hlink" folHlink="folHlink"/>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80898" name="Rectangle 2"/>
          <p:cNvSpPr>
            <a:spLocks noGrp="1" noRot="1" noChangeAspect="1" noChangeArrowheads="1"/>
          </p:cNvSpPr>
          <p:nvPr>
            <p:ph type="sldImg"/>
          </p:nvPr>
        </p:nvSpPr>
        <p:spPr>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 cmpd="sng">
                <a:solidFill>
                  <a:schemeClr val="tx1"/>
                </a:solidFill>
                <a:miter lim="800000"/>
                <a:headEnd/>
                <a:tailEnd/>
              </a14:hiddenLine>
            </a:ext>
          </a:extLst>
        </p:spPr>
      </p:sp>
      <p:sp>
        <p:nvSpPr>
          <p:cNvPr id="80899" name="Rectangle 3"/>
          <p:cNvSpPr>
            <a:spLocks noGrp="1" noRot="1" noChangeAspect="1" noChangeArrowheads="1"/>
          </p:cNvSpPr>
          <p:nvPr>
            <p:ph type="body" idx="1"/>
          </p:nvPr>
        </p:nvSpPr>
        <p:spPr bwMode="auto">
          <a:xfrm>
            <a:off x="-603250" y="8210550"/>
            <a:ext cx="7026275" cy="8928100"/>
          </a:xfrm>
          <a:prstGeom prst="rect">
            <a:avLst/>
          </a:prstGeom>
          <a:noFill/>
          <a:ln w="1">
            <a:solidFill>
              <a:schemeClr val="tx1"/>
            </a:solidFill>
            <a:miter lim="800000"/>
            <a:headEnd/>
            <a:tailEnd/>
          </a:ln>
          <a:extLst>
            <a:ext uri="{909E8E84-426E-40DD-AFC4-6F175D3DCCD1}">
              <a14:hiddenFill xmlns:a14="http://schemas.microsoft.com/office/drawing/2010/main">
                <a:solidFill>
                  <a:schemeClr val="accent1"/>
                </a:solidFill>
              </a14:hiddenFill>
            </a:ext>
          </a:extLst>
        </p:spPr>
        <p:txBody>
          <a:bodyPr/>
          <a:lstStyle/>
          <a:p>
            <a:r>
              <a:rPr lang="zh-CN"/>
              <a:t>人物自上而下：贝叶斯；约翰</a:t>
            </a:r>
            <a:r>
              <a:rPr lang="zh-CN" altLang="zh-CN"/>
              <a:t>-</a:t>
            </a:r>
            <a:r>
              <a:rPr lang="zh-CN"/>
              <a:t>麦卡锡（人工智能之父）；</a:t>
            </a:r>
            <a:r>
              <a:rPr lang="zh-CN" altLang="zh-CN"/>
              <a:t>Donald Knuth</a:t>
            </a:r>
            <a:r>
              <a:rPr lang="zh-CN"/>
              <a:t>（计算机算法奠基人之一）</a:t>
            </a:r>
          </a:p>
        </p:txBody>
      </p:sp>
    </p:spTree>
    <p:extLst>
      <p:ext uri="{BB962C8B-B14F-4D97-AF65-F5344CB8AC3E}">
        <p14:creationId xmlns:p14="http://schemas.microsoft.com/office/powerpoint/2010/main" val="1974250504"/>
      </p:ext>
    </p:extLst>
  </p:cSld>
  <p:clrMapOvr>
    <a:overrideClrMapping bg1="lt1" tx1="dk1" bg2="lt2" tx2="dk2" accent1="accent1" accent2="accent2" accent3="accent3" accent4="accent4" accent5="accent5" accent6="accent6" hlink="hlink" folHlink="folHlink"/>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83970" name="Rectangle 2"/>
          <p:cNvSpPr>
            <a:spLocks noGrp="1" noRot="1" noChangeAspect="1" noChangeArrowheads="1"/>
          </p:cNvSpPr>
          <p:nvPr>
            <p:ph type="sldImg"/>
          </p:nvPr>
        </p:nvSpPr>
        <p:spPr>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 cmpd="sng">
                <a:solidFill>
                  <a:schemeClr val="tx1"/>
                </a:solidFill>
                <a:miter lim="800000"/>
                <a:headEnd/>
                <a:tailEnd/>
              </a14:hiddenLine>
            </a:ext>
          </a:extLst>
        </p:spPr>
      </p:sp>
      <p:sp>
        <p:nvSpPr>
          <p:cNvPr id="83971" name="Rectangle 3"/>
          <p:cNvSpPr>
            <a:spLocks noGrp="1" noRot="1" noChangeAspect="1" noChangeArrowheads="1"/>
          </p:cNvSpPr>
          <p:nvPr>
            <p:ph type="body" idx="1"/>
          </p:nvPr>
        </p:nvSpPr>
        <p:spPr bwMode="auto">
          <a:xfrm>
            <a:off x="-603250" y="8210550"/>
            <a:ext cx="7026275" cy="8928100"/>
          </a:xfrm>
          <a:prstGeom prst="rect">
            <a:avLst/>
          </a:prstGeom>
          <a:noFill/>
          <a:ln w="1">
            <a:solidFill>
              <a:schemeClr val="tx1"/>
            </a:solidFill>
            <a:miter lim="800000"/>
            <a:headEnd/>
            <a:tailEnd/>
          </a:ln>
          <a:extLst>
            <a:ext uri="{909E8E84-426E-40DD-AFC4-6F175D3DCCD1}">
              <a14:hiddenFill xmlns:a14="http://schemas.microsoft.com/office/drawing/2010/main">
                <a:solidFill>
                  <a:schemeClr val="accent1"/>
                </a:solidFill>
              </a14:hiddenFill>
            </a:ext>
          </a:extLst>
        </p:spPr>
        <p:txBody>
          <a:bodyPr/>
          <a:lstStyle/>
          <a:p>
            <a:r>
              <a:rPr lang="zh-CN" altLang="zh-CN"/>
              <a:t>Automated Analytical Methods to Support Visual Exploration of High-Dimensional Data, IEEE Transactions on Visualization and Computer Graphics, vol. 17, no. 5, pp. 584–597, 2011.</a:t>
            </a:r>
          </a:p>
        </p:txBody>
      </p:sp>
    </p:spTree>
    <p:extLst>
      <p:ext uri="{BB962C8B-B14F-4D97-AF65-F5344CB8AC3E}">
        <p14:creationId xmlns:p14="http://schemas.microsoft.com/office/powerpoint/2010/main" val="3445588583"/>
      </p:ext>
    </p:extLst>
  </p:cSld>
  <p:clrMapOvr>
    <a:overrideClrMapping bg1="lt1" tx1="dk1" bg2="lt2" tx2="dk2" accent1="accent1" accent2="accent2" accent3="accent3" accent4="accent4" accent5="accent5" accent6="accent6" hlink="hlink" folHlink="folHlink"/>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86018" name="Rectangle 2"/>
          <p:cNvSpPr>
            <a:spLocks noGrp="1" noRot="1" noChangeAspect="1" noChangeArrowheads="1"/>
          </p:cNvSpPr>
          <p:nvPr>
            <p:ph type="sldImg"/>
          </p:nvPr>
        </p:nvSpPr>
        <p:spPr>
          <a:xfrm>
            <a:off x="1141413" y="684213"/>
            <a:ext cx="4572000" cy="3429000"/>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 cmpd="sng">
                <a:solidFill>
                  <a:schemeClr val="tx1"/>
                </a:solidFill>
                <a:miter lim="800000"/>
                <a:headEnd/>
                <a:tailEnd/>
              </a14:hiddenLine>
            </a:ext>
          </a:extLst>
        </p:spPr>
      </p:sp>
      <p:sp>
        <p:nvSpPr>
          <p:cNvPr id="86019" name="Rectangle 3"/>
          <p:cNvSpPr>
            <a:spLocks noGrp="1" noRot="1" noChangeAspect="1" noChangeArrowheads="1"/>
          </p:cNvSpPr>
          <p:nvPr>
            <p:ph type="body" idx="1"/>
          </p:nvPr>
        </p:nvSpPr>
        <p:spPr bwMode="auto">
          <a:xfrm>
            <a:off x="-601663" y="8210550"/>
            <a:ext cx="7024688" cy="8928100"/>
          </a:xfrm>
          <a:prstGeom prst="rect">
            <a:avLst/>
          </a:prstGeom>
          <a:noFill/>
          <a:ln w="1">
            <a:solidFill>
              <a:schemeClr val="tx1"/>
            </a:solidFill>
            <a:miter lim="800000"/>
            <a:headEnd/>
            <a:tailEnd/>
          </a:ln>
          <a:extLst>
            <a:ext uri="{909E8E84-426E-40DD-AFC4-6F175D3DCCD1}">
              <a14:hiddenFill xmlns:a14="http://schemas.microsoft.com/office/drawing/2010/main">
                <a:solidFill>
                  <a:schemeClr val="accent1"/>
                </a:solidFill>
              </a14:hiddenFill>
            </a:ext>
          </a:extLst>
        </p:spPr>
        <p:txBody>
          <a:bodyPr/>
          <a:lstStyle/>
          <a:p>
            <a:r>
              <a:rPr lang="zh-CN" altLang="zh-CN" dirty="0"/>
              <a:t>“DICON: Interactive Visual Analysis of Multidimensional Clusters,” IEEE Transactions on Visualization and Computer Graphics, vol. 17, no. 12, pp. 2581–2590, Dec. 2011</a:t>
            </a:r>
            <a:r>
              <a:rPr lang="zh-CN" altLang="zh-CN" dirty="0" smtClean="0"/>
              <a:t>.</a:t>
            </a:r>
            <a:endParaRPr lang="en-US" altLang="zh-CN" dirty="0" smtClean="0"/>
          </a:p>
          <a:p>
            <a:r>
              <a:rPr lang="zh-CN" altLang="en-US" dirty="0" smtClean="0"/>
              <a:t>没有视频</a:t>
            </a:r>
            <a:endParaRPr lang="zh-CN" altLang="zh-CN" dirty="0"/>
          </a:p>
        </p:txBody>
      </p:sp>
    </p:spTree>
    <p:extLst>
      <p:ext uri="{BB962C8B-B14F-4D97-AF65-F5344CB8AC3E}">
        <p14:creationId xmlns:p14="http://schemas.microsoft.com/office/powerpoint/2010/main" val="615259324"/>
      </p:ext>
    </p:extLst>
  </p:cSld>
  <p:clrMapOvr>
    <a:overrideClrMapping bg1="lt1" tx1="dk1" bg2="lt2" tx2="dk2" accent1="accent1" accent2="accent2" accent3="accent3" accent4="accent4" accent5="accent5" accent6="accent6" hlink="hlink" folHlink="folHlink"/>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89090" name="Rectangle 2"/>
          <p:cNvSpPr>
            <a:spLocks noGrp="1" noRot="1" noChangeAspect="1" noChangeArrowheads="1"/>
          </p:cNvSpPr>
          <p:nvPr>
            <p:ph type="sldImg"/>
          </p:nvPr>
        </p:nvSpPr>
        <p:spPr>
          <a:xfrm>
            <a:off x="1141413" y="684213"/>
            <a:ext cx="4572000" cy="3429000"/>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 cmpd="sng">
                <a:solidFill>
                  <a:schemeClr val="tx1"/>
                </a:solidFill>
                <a:miter lim="800000"/>
                <a:headEnd/>
                <a:tailEnd/>
              </a14:hiddenLine>
            </a:ext>
          </a:extLst>
        </p:spPr>
      </p:sp>
      <p:sp>
        <p:nvSpPr>
          <p:cNvPr id="89091" name="Rectangle 3"/>
          <p:cNvSpPr>
            <a:spLocks noGrp="1" noRot="1" noChangeAspect="1" noChangeArrowheads="1"/>
          </p:cNvSpPr>
          <p:nvPr>
            <p:ph type="body" idx="1"/>
          </p:nvPr>
        </p:nvSpPr>
        <p:spPr bwMode="auto">
          <a:xfrm>
            <a:off x="-600075" y="8210550"/>
            <a:ext cx="7023100" cy="8926513"/>
          </a:xfrm>
          <a:prstGeom prst="rect">
            <a:avLst/>
          </a:prstGeom>
          <a:noFill/>
          <a:ln w="1">
            <a:solidFill>
              <a:schemeClr val="tx1"/>
            </a:solidFill>
            <a:miter lim="800000"/>
            <a:headEnd/>
            <a:tailEnd/>
          </a:ln>
          <a:extLst>
            <a:ext uri="{909E8E84-426E-40DD-AFC4-6F175D3DCCD1}">
              <a14:hiddenFill xmlns:a14="http://schemas.microsoft.com/office/drawing/2010/main">
                <a:solidFill>
                  <a:schemeClr val="accent1"/>
                </a:solidFill>
              </a14:hiddenFill>
            </a:ext>
          </a:extLst>
        </p:spPr>
        <p:txBody>
          <a:bodyPr/>
          <a:lstStyle/>
          <a:p>
            <a:r>
              <a:rPr lang="zh-CN" altLang="zh-CN" dirty="0"/>
              <a:t>“BaobabView: Interactive construction and analysis of decision trees,” presented at the Visual Analytics Science and Technology (VAST), 2011 IEEE Conference on, 2011, pp. 151–160</a:t>
            </a:r>
            <a:r>
              <a:rPr lang="zh-CN" altLang="zh-CN" dirty="0" smtClean="0"/>
              <a:t>.</a:t>
            </a:r>
            <a:endParaRPr lang="en-US" altLang="zh-CN" dirty="0" smtClean="0"/>
          </a:p>
          <a:p>
            <a:r>
              <a:rPr lang="zh-CN" altLang="en-US" dirty="0" smtClean="0"/>
              <a:t>没有视频</a:t>
            </a:r>
            <a:endParaRPr lang="zh-CN" altLang="zh-CN" dirty="0"/>
          </a:p>
        </p:txBody>
      </p:sp>
    </p:spTree>
    <p:extLst>
      <p:ext uri="{BB962C8B-B14F-4D97-AF65-F5344CB8AC3E}">
        <p14:creationId xmlns:p14="http://schemas.microsoft.com/office/powerpoint/2010/main" val="2273619606"/>
      </p:ext>
    </p:extLst>
  </p:cSld>
  <p:clrMapOvr>
    <a:overrideClrMapping bg1="lt1" tx1="dk1" bg2="lt2" tx2="dk2" accent1="accent1" accent2="accent2" accent3="accent3" accent4="accent4" accent5="accent5" accent6="accent6" hlink="hlink" folHlink="folHlink"/>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Tree>
    <p:extLst>
      <p:ext uri="{BB962C8B-B14F-4D97-AF65-F5344CB8AC3E}">
        <p14:creationId xmlns:p14="http://schemas.microsoft.com/office/powerpoint/2010/main" val="25173733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8613114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3606847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13272760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Tree>
    <p:extLst>
      <p:ext uri="{BB962C8B-B14F-4D97-AF65-F5344CB8AC3E}">
        <p14:creationId xmlns:p14="http://schemas.microsoft.com/office/powerpoint/2010/main" val="42553016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4996349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8611220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Tree>
    <p:extLst>
      <p:ext uri="{BB962C8B-B14F-4D97-AF65-F5344CB8AC3E}">
        <p14:creationId xmlns:p14="http://schemas.microsoft.com/office/powerpoint/2010/main" val="4453912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6059365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Tree>
    <p:extLst>
      <p:ext uri="{BB962C8B-B14F-4D97-AF65-F5344CB8AC3E}">
        <p14:creationId xmlns:p14="http://schemas.microsoft.com/office/powerpoint/2010/main" val="22485448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Tree>
    <p:extLst>
      <p:ext uri="{BB962C8B-B14F-4D97-AF65-F5344CB8AC3E}">
        <p14:creationId xmlns:p14="http://schemas.microsoft.com/office/powerpoint/2010/main" val="22163190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标题占位符 1"/>
          <p:cNvSpPr>
            <a:spLocks noGrp="1" noChangeArrowheads="1"/>
          </p:cNvSpPr>
          <p:nvPr>
            <p:ph type="title" idx="4294967295"/>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b" anchorCtr="0" compatLnSpc="1">
            <a:prstTxWarp prst="textNoShape">
              <a:avLst/>
            </a:prstTxWarp>
          </a:bodyPr>
          <a:lstStyle/>
          <a:p>
            <a:pPr lvl="0"/>
            <a:r>
              <a:rPr lang="zh-CN" smtClean="0">
                <a:sym typeface="Calibri" pitchFamily="34" charset="0"/>
              </a:rPr>
              <a:t>单击此处编辑母版标题样式</a:t>
            </a:r>
          </a:p>
        </p:txBody>
      </p:sp>
      <p:sp>
        <p:nvSpPr>
          <p:cNvPr id="1027" name="文本占位符 2"/>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pPr lvl="0"/>
            <a:r>
              <a:rPr lang="zh-CN" smtClean="0">
                <a:sym typeface="Calibri" pitchFamily="34" charset="0"/>
              </a:rPr>
              <a:t>单击此处编辑母版文本样式</a:t>
            </a:r>
          </a:p>
          <a:p>
            <a:pPr lvl="1"/>
            <a:r>
              <a:rPr lang="zh-CN" smtClean="0">
                <a:sym typeface="Calibri" pitchFamily="34" charset="0"/>
              </a:rPr>
              <a:t>第二级</a:t>
            </a:r>
          </a:p>
          <a:p>
            <a:pPr lvl="2"/>
            <a:r>
              <a:rPr lang="zh-CN" smtClean="0">
                <a:sym typeface="Calibri" pitchFamily="34" charset="0"/>
              </a:rPr>
              <a:t>第三级</a:t>
            </a:r>
          </a:p>
          <a:p>
            <a:pPr lvl="3"/>
            <a:r>
              <a:rPr lang="zh-CN" smtClean="0">
                <a:sym typeface="Calibri" pitchFamily="34" charset="0"/>
              </a:rPr>
              <a:t>第四级</a:t>
            </a:r>
          </a:p>
          <a:p>
            <a:pPr lvl="4"/>
            <a:r>
              <a:rPr lang="zh-CN" smtClean="0">
                <a:sym typeface="Calibri" pitchFamily="34" charset="0"/>
              </a:rPr>
              <a:t>第五级</a:t>
            </a:r>
          </a:p>
        </p:txBody>
      </p:sp>
      <p:pic>
        <p:nvPicPr>
          <p:cNvPr id="1028" name="图片 6"/>
          <p:cNvPicPr>
            <a:picLocks noChangeAspect="1" noChangeArrowheads="1"/>
          </p:cNvPicPr>
          <p:nvPr/>
        </p:nvPicPr>
        <p:blipFill>
          <a:blip r:embed="rId14" cstate="print">
            <a:extLst>
              <a:ext uri="{28A0092B-C50C-407E-A947-70E740481C1C}">
                <a14:useLocalDpi xmlns:a14="http://schemas.microsoft.com/office/drawing/2010/main" val="0"/>
              </a:ext>
            </a:extLst>
          </a:blip>
          <a:srcRect l="7420" t="12721" b="8833"/>
          <a:stretch>
            <a:fillRect/>
          </a:stretch>
        </p:blipFill>
        <p:spPr bwMode="auto">
          <a:xfrm>
            <a:off x="6296025" y="6588125"/>
            <a:ext cx="292100" cy="244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029" name="直接连接符 7"/>
          <p:cNvSpPr>
            <a:spLocks noChangeShapeType="1"/>
          </p:cNvSpPr>
          <p:nvPr/>
        </p:nvSpPr>
        <p:spPr bwMode="auto">
          <a:xfrm flipV="1">
            <a:off x="395288" y="6230938"/>
            <a:ext cx="8353425" cy="19050"/>
          </a:xfrm>
          <a:prstGeom prst="line">
            <a:avLst/>
          </a:prstGeom>
          <a:noFill/>
          <a:ln w="19050" cap="flat" cmpd="sng">
            <a:solidFill>
              <a:srgbClr val="A5A5A5"/>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30" name="矩形 1"/>
          <p:cNvSpPr>
            <a:spLocks noChangeArrowheads="1"/>
          </p:cNvSpPr>
          <p:nvPr/>
        </p:nvSpPr>
        <p:spPr bwMode="auto">
          <a:xfrm>
            <a:off x="6588125" y="6572250"/>
            <a:ext cx="2016125" cy="2746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r>
              <a:rPr lang="en-US" sz="1200" b="1">
                <a:solidFill>
                  <a:srgbClr val="31859B"/>
                </a:solidFill>
                <a:sym typeface="Calibri" pitchFamily="34" charset="0"/>
              </a:rPr>
              <a:t>Visual Analytics Group</a:t>
            </a:r>
          </a:p>
        </p:txBody>
      </p:sp>
      <p:sp>
        <p:nvSpPr>
          <p:cNvPr id="1031" name="矩形 2"/>
          <p:cNvSpPr>
            <a:spLocks noChangeArrowheads="1"/>
          </p:cNvSpPr>
          <p:nvPr/>
        </p:nvSpPr>
        <p:spPr bwMode="auto">
          <a:xfrm>
            <a:off x="395288" y="6357938"/>
            <a:ext cx="4078287" cy="3667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r>
              <a:rPr lang="zh-CN" altLang="en-US" b="1">
                <a:solidFill>
                  <a:srgbClr val="7F7F7F"/>
                </a:solidFill>
                <a:latin typeface="华文新魏" pitchFamily="2" charset="-122"/>
                <a:ea typeface="华文新魏" pitchFamily="2" charset="-122"/>
                <a:sym typeface="微软雅黑" pitchFamily="34" charset="-122"/>
              </a:rPr>
              <a:t>2013-浙江大学-数据可视化-暑期研讨会</a:t>
            </a:r>
          </a:p>
        </p:txBody>
      </p:sp>
      <p:sp>
        <p:nvSpPr>
          <p:cNvPr id="1032" name="矩形 1"/>
          <p:cNvSpPr>
            <a:spLocks noChangeArrowheads="1"/>
          </p:cNvSpPr>
          <p:nvPr/>
        </p:nvSpPr>
        <p:spPr bwMode="auto">
          <a:xfrm>
            <a:off x="5942013" y="6283325"/>
            <a:ext cx="2951162"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r>
              <a:rPr lang="zh-CN" altLang="en-US" sz="1400" b="1">
                <a:solidFill>
                  <a:srgbClr val="5B7FAE"/>
                </a:solidFill>
                <a:latin typeface="华文楷体" pitchFamily="2" charset="-122"/>
                <a:ea typeface="华文楷体" pitchFamily="2" charset="-122"/>
                <a:sym typeface="Calibri" pitchFamily="34" charset="0"/>
              </a:rPr>
              <a:t>浙江大学CAD&amp;CG国家重点实验室</a:t>
            </a:r>
          </a:p>
        </p:txBody>
      </p:sp>
      <p:pic>
        <p:nvPicPr>
          <p:cNvPr id="1033" name="Picture 9" descr="logo2"/>
          <p:cNvPicPr>
            <a:picLocks noChangeAspect="1" noChangeArrowheads="1"/>
          </p:cNvPicPr>
          <p:nvPr/>
        </p:nvPicPr>
        <p:blipFill>
          <a:blip r:embed="rId15">
            <a:extLst>
              <a:ext uri="{28A0092B-C50C-407E-A947-70E740481C1C}">
                <a14:useLocalDpi xmlns:a14="http://schemas.microsoft.com/office/drawing/2010/main" val="0"/>
              </a:ext>
            </a:extLst>
          </a:blip>
          <a:srcRect l="38" t="23128" r="2562" b="23045"/>
          <a:stretch>
            <a:fillRect/>
          </a:stretch>
        </p:blipFill>
        <p:spPr bwMode="auto">
          <a:xfrm>
            <a:off x="5291138" y="6343650"/>
            <a:ext cx="720725" cy="180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marL="571500" indent="-571500" algn="ctr" defTabSz="0" rtl="0" eaLnBrk="1" fontAlgn="base" hangingPunct="1">
        <a:spcBef>
          <a:spcPct val="0"/>
        </a:spcBef>
        <a:spcAft>
          <a:spcPct val="0"/>
        </a:spcAft>
        <a:buSzPct val="130000"/>
        <a:defRPr sz="4400">
          <a:solidFill>
            <a:schemeClr val="tx1"/>
          </a:solidFill>
          <a:latin typeface="+mj-lt"/>
          <a:ea typeface="+mj-ea"/>
          <a:cs typeface="+mj-cs"/>
          <a:sym typeface="Calibri" pitchFamily="34" charset="0"/>
        </a:defRPr>
      </a:lvl1pPr>
      <a:lvl2pPr marL="571500" indent="-571500" algn="ctr" defTabSz="0" rtl="0" eaLnBrk="1" fontAlgn="base" hangingPunct="1">
        <a:spcBef>
          <a:spcPct val="0"/>
        </a:spcBef>
        <a:spcAft>
          <a:spcPct val="0"/>
        </a:spcAft>
        <a:buSzPct val="130000"/>
        <a:defRPr sz="4400">
          <a:solidFill>
            <a:schemeClr val="tx1"/>
          </a:solidFill>
          <a:latin typeface="Calibri" pitchFamily="34" charset="0"/>
          <a:ea typeface="宋体" pitchFamily="2" charset="-122"/>
          <a:sym typeface="Calibri" pitchFamily="34" charset="0"/>
        </a:defRPr>
      </a:lvl2pPr>
      <a:lvl3pPr marL="571500" indent="-571500" algn="ctr" defTabSz="0" rtl="0" eaLnBrk="1" fontAlgn="base" hangingPunct="1">
        <a:spcBef>
          <a:spcPct val="0"/>
        </a:spcBef>
        <a:spcAft>
          <a:spcPct val="0"/>
        </a:spcAft>
        <a:buSzPct val="130000"/>
        <a:defRPr sz="4400">
          <a:solidFill>
            <a:schemeClr val="tx1"/>
          </a:solidFill>
          <a:latin typeface="Calibri" pitchFamily="34" charset="0"/>
          <a:ea typeface="宋体" pitchFamily="2" charset="-122"/>
          <a:sym typeface="Calibri" pitchFamily="34" charset="0"/>
        </a:defRPr>
      </a:lvl3pPr>
      <a:lvl4pPr marL="571500" indent="-571500" algn="ctr" defTabSz="0" rtl="0" eaLnBrk="1" fontAlgn="base" hangingPunct="1">
        <a:spcBef>
          <a:spcPct val="0"/>
        </a:spcBef>
        <a:spcAft>
          <a:spcPct val="0"/>
        </a:spcAft>
        <a:buSzPct val="130000"/>
        <a:defRPr sz="4400">
          <a:solidFill>
            <a:schemeClr val="tx1"/>
          </a:solidFill>
          <a:latin typeface="Calibri" pitchFamily="34" charset="0"/>
          <a:ea typeface="宋体" pitchFamily="2" charset="-122"/>
          <a:sym typeface="Calibri" pitchFamily="34" charset="0"/>
        </a:defRPr>
      </a:lvl4pPr>
      <a:lvl5pPr marL="571500" indent="-571500" algn="ctr" defTabSz="0" rtl="0" eaLnBrk="1" fontAlgn="base" hangingPunct="1">
        <a:spcBef>
          <a:spcPct val="0"/>
        </a:spcBef>
        <a:spcAft>
          <a:spcPct val="0"/>
        </a:spcAft>
        <a:buSzPct val="130000"/>
        <a:defRPr sz="4400">
          <a:solidFill>
            <a:schemeClr val="tx1"/>
          </a:solidFill>
          <a:latin typeface="Calibri" pitchFamily="34" charset="0"/>
          <a:ea typeface="宋体" pitchFamily="2" charset="-122"/>
          <a:sym typeface="Calibri" pitchFamily="34" charset="0"/>
        </a:defRPr>
      </a:lvl5pPr>
      <a:lvl6pPr marL="1028700" indent="-571500" algn="ctr" defTabSz="0" rtl="0" eaLnBrk="1" fontAlgn="base" hangingPunct="1">
        <a:spcBef>
          <a:spcPct val="0"/>
        </a:spcBef>
        <a:spcAft>
          <a:spcPct val="0"/>
        </a:spcAft>
        <a:buSzPct val="130000"/>
        <a:defRPr sz="4400">
          <a:solidFill>
            <a:schemeClr val="tx1"/>
          </a:solidFill>
          <a:latin typeface="Calibri" pitchFamily="34" charset="0"/>
          <a:ea typeface="宋体" pitchFamily="2" charset="-122"/>
          <a:sym typeface="Calibri" pitchFamily="34" charset="0"/>
        </a:defRPr>
      </a:lvl6pPr>
      <a:lvl7pPr marL="1485900" indent="-571500" algn="ctr" defTabSz="0" rtl="0" eaLnBrk="1" fontAlgn="base" hangingPunct="1">
        <a:spcBef>
          <a:spcPct val="0"/>
        </a:spcBef>
        <a:spcAft>
          <a:spcPct val="0"/>
        </a:spcAft>
        <a:buSzPct val="130000"/>
        <a:defRPr sz="4400">
          <a:solidFill>
            <a:schemeClr val="tx1"/>
          </a:solidFill>
          <a:latin typeface="Calibri" pitchFamily="34" charset="0"/>
          <a:ea typeface="宋体" pitchFamily="2" charset="-122"/>
          <a:sym typeface="Calibri" pitchFamily="34" charset="0"/>
        </a:defRPr>
      </a:lvl7pPr>
      <a:lvl8pPr marL="1943100" indent="-571500" algn="ctr" defTabSz="0" rtl="0" eaLnBrk="1" fontAlgn="base" hangingPunct="1">
        <a:spcBef>
          <a:spcPct val="0"/>
        </a:spcBef>
        <a:spcAft>
          <a:spcPct val="0"/>
        </a:spcAft>
        <a:buSzPct val="130000"/>
        <a:defRPr sz="4400">
          <a:solidFill>
            <a:schemeClr val="tx1"/>
          </a:solidFill>
          <a:latin typeface="Calibri" pitchFamily="34" charset="0"/>
          <a:ea typeface="宋体" pitchFamily="2" charset="-122"/>
          <a:sym typeface="Calibri" pitchFamily="34" charset="0"/>
        </a:defRPr>
      </a:lvl8pPr>
      <a:lvl9pPr marL="2400300" indent="-571500" algn="ctr" defTabSz="0" rtl="0" eaLnBrk="1" fontAlgn="base" hangingPunct="1">
        <a:spcBef>
          <a:spcPct val="0"/>
        </a:spcBef>
        <a:spcAft>
          <a:spcPct val="0"/>
        </a:spcAft>
        <a:buSzPct val="130000"/>
        <a:defRPr sz="4400">
          <a:solidFill>
            <a:schemeClr val="tx1"/>
          </a:solidFill>
          <a:latin typeface="Calibri" pitchFamily="34" charset="0"/>
          <a:ea typeface="宋体" pitchFamily="2" charset="-122"/>
          <a:sym typeface="Calibri" pitchFamily="34" charset="0"/>
        </a:defRPr>
      </a:lvl9pPr>
    </p:titleStyle>
    <p:bodyStyle>
      <a:lvl1pPr marL="342900" indent="-342900" algn="l" defTabSz="0" rtl="0" eaLnBrk="1" fontAlgn="base" hangingPunct="1">
        <a:spcBef>
          <a:spcPct val="20000"/>
        </a:spcBef>
        <a:spcAft>
          <a:spcPct val="0"/>
        </a:spcAft>
        <a:defRPr sz="3200">
          <a:solidFill>
            <a:schemeClr val="tx1"/>
          </a:solidFill>
          <a:latin typeface="+mn-lt"/>
          <a:ea typeface="+mn-ea"/>
          <a:cs typeface="+mn-cs"/>
          <a:sym typeface="Calibri" pitchFamily="34" charset="0"/>
        </a:defRPr>
      </a:lvl1pPr>
      <a:lvl2pPr marL="742950" indent="-285750" algn="l" defTabSz="0" rtl="0" eaLnBrk="1" fontAlgn="base" hangingPunct="1">
        <a:spcBef>
          <a:spcPct val="20000"/>
        </a:spcBef>
        <a:spcAft>
          <a:spcPct val="0"/>
        </a:spcAft>
        <a:defRPr sz="2800">
          <a:solidFill>
            <a:schemeClr val="tx1"/>
          </a:solidFill>
          <a:latin typeface="+mn-lt"/>
          <a:ea typeface="+mn-ea"/>
          <a:sym typeface="Calibri" pitchFamily="34" charset="0"/>
        </a:defRPr>
      </a:lvl2pPr>
      <a:lvl3pPr marL="1143000" indent="-228600" algn="l" defTabSz="0" rtl="0" eaLnBrk="1" fontAlgn="base" hangingPunct="1">
        <a:spcBef>
          <a:spcPct val="20000"/>
        </a:spcBef>
        <a:spcAft>
          <a:spcPct val="0"/>
        </a:spcAft>
        <a:defRPr sz="2400">
          <a:solidFill>
            <a:schemeClr val="tx1"/>
          </a:solidFill>
          <a:latin typeface="+mn-lt"/>
          <a:ea typeface="+mn-ea"/>
          <a:sym typeface="Calibri" pitchFamily="34" charset="0"/>
        </a:defRPr>
      </a:lvl3pPr>
      <a:lvl4pPr marL="1600200" indent="-228600" algn="l" defTabSz="0" rtl="0" eaLnBrk="1" fontAlgn="base" hangingPunct="1">
        <a:spcBef>
          <a:spcPct val="20000"/>
        </a:spcBef>
        <a:spcAft>
          <a:spcPct val="0"/>
        </a:spcAft>
        <a:defRPr sz="2000">
          <a:solidFill>
            <a:schemeClr val="tx1"/>
          </a:solidFill>
          <a:latin typeface="+mn-lt"/>
          <a:ea typeface="+mn-ea"/>
          <a:sym typeface="Calibri" pitchFamily="34" charset="0"/>
        </a:defRPr>
      </a:lvl4pPr>
      <a:lvl5pPr marL="2057400" indent="-228600" algn="l" defTabSz="0" rtl="0" eaLnBrk="1" fontAlgn="base" hangingPunct="1">
        <a:spcBef>
          <a:spcPct val="20000"/>
        </a:spcBef>
        <a:spcAft>
          <a:spcPct val="0"/>
        </a:spcAft>
        <a:defRPr sz="2000">
          <a:solidFill>
            <a:schemeClr val="tx1"/>
          </a:solidFill>
          <a:latin typeface="+mn-lt"/>
          <a:ea typeface="+mn-ea"/>
          <a:sym typeface="Calibri" pitchFamily="34" charset="0"/>
        </a:defRPr>
      </a:lvl5pPr>
      <a:lvl6pPr marL="2514600" indent="-228600" algn="l" defTabSz="0" rtl="0" eaLnBrk="1" fontAlgn="base" hangingPunct="1">
        <a:spcBef>
          <a:spcPct val="20000"/>
        </a:spcBef>
        <a:spcAft>
          <a:spcPct val="0"/>
        </a:spcAft>
        <a:defRPr sz="2000">
          <a:solidFill>
            <a:schemeClr val="tx1"/>
          </a:solidFill>
          <a:latin typeface="+mn-lt"/>
          <a:ea typeface="+mn-ea"/>
          <a:sym typeface="Calibri" pitchFamily="34" charset="0"/>
        </a:defRPr>
      </a:lvl6pPr>
      <a:lvl7pPr marL="2971800" indent="-228600" algn="l" defTabSz="0" rtl="0" eaLnBrk="1" fontAlgn="base" hangingPunct="1">
        <a:spcBef>
          <a:spcPct val="20000"/>
        </a:spcBef>
        <a:spcAft>
          <a:spcPct val="0"/>
        </a:spcAft>
        <a:defRPr sz="2000">
          <a:solidFill>
            <a:schemeClr val="tx1"/>
          </a:solidFill>
          <a:latin typeface="+mn-lt"/>
          <a:ea typeface="+mn-ea"/>
          <a:sym typeface="Calibri" pitchFamily="34" charset="0"/>
        </a:defRPr>
      </a:lvl7pPr>
      <a:lvl8pPr marL="3429000" indent="-228600" algn="l" defTabSz="0" rtl="0" eaLnBrk="1" fontAlgn="base" hangingPunct="1">
        <a:spcBef>
          <a:spcPct val="20000"/>
        </a:spcBef>
        <a:spcAft>
          <a:spcPct val="0"/>
        </a:spcAft>
        <a:defRPr sz="2000">
          <a:solidFill>
            <a:schemeClr val="tx1"/>
          </a:solidFill>
          <a:latin typeface="+mn-lt"/>
          <a:ea typeface="+mn-ea"/>
          <a:sym typeface="Calibri" pitchFamily="34" charset="0"/>
        </a:defRPr>
      </a:lvl8pPr>
      <a:lvl9pPr marL="3886200" indent="-228600" algn="l" defTabSz="0" rtl="0" eaLnBrk="1" fontAlgn="base" hangingPunct="1">
        <a:spcBef>
          <a:spcPct val="20000"/>
        </a:spcBef>
        <a:spcAft>
          <a:spcPct val="0"/>
        </a:spcAft>
        <a:defRPr sz="2000">
          <a:solidFill>
            <a:schemeClr val="tx1"/>
          </a:solidFill>
          <a:latin typeface="+mn-lt"/>
          <a:ea typeface="+mn-ea"/>
          <a:sym typeface="Calibri" pitchFamily="34" charset="0"/>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5.png"/><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5.png"/><Relationship Id="rId1" Type="http://schemas.openxmlformats.org/officeDocument/2006/relationships/slideLayout" Target="../slideLayouts/slideLayout1.xml"/><Relationship Id="rId4" Type="http://schemas.openxmlformats.org/officeDocument/2006/relationships/image" Target="../media/image25.jpeg"/></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5.png"/><Relationship Id="rId1" Type="http://schemas.openxmlformats.org/officeDocument/2006/relationships/slideLayout" Target="../slideLayouts/slideLayout1.xml"/><Relationship Id="rId5" Type="http://schemas.openxmlformats.org/officeDocument/2006/relationships/image" Target="../media/image32.png"/><Relationship Id="rId4" Type="http://schemas.openxmlformats.org/officeDocument/2006/relationships/image" Target="../media/image31.png"/></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5.png"/><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3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5.png"/><Relationship Id="rId1" Type="http://schemas.openxmlformats.org/officeDocument/2006/relationships/slideLayout" Target="../slideLayouts/slideLayout1.xml"/><Relationship Id="rId4" Type="http://schemas.openxmlformats.org/officeDocument/2006/relationships/image" Target="../media/image37.gif"/></Relationships>
</file>

<file path=ppt/slides/_rels/slide3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9.gif"/><Relationship Id="rId2" Type="http://schemas.openxmlformats.org/officeDocument/2006/relationships/image" Target="../media/image5.png"/><Relationship Id="rId1" Type="http://schemas.openxmlformats.org/officeDocument/2006/relationships/slideLayout" Target="../slideLayouts/slideLayout1.xml"/><Relationship Id="rId4" Type="http://schemas.openxmlformats.org/officeDocument/2006/relationships/image" Target="../media/image40.jpe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 Id="rId4" Type="http://schemas.openxmlformats.org/officeDocument/2006/relationships/image" Target="../media/image7.jpeg"/></Relationships>
</file>

<file path=ppt/slides/_rels/slide4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5.png"/><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 Id="rId4" Type="http://schemas.openxmlformats.org/officeDocument/2006/relationships/image" Target="../media/image42.png"/></Relationships>
</file>

<file path=ppt/slides/_rels/slide4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4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 Id="rId4" Type="http://schemas.openxmlformats.org/officeDocument/2006/relationships/image" Target="../media/image48.png"/></Relationships>
</file>

<file path=ppt/slides/_rels/slide5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 Id="rId4" Type="http://schemas.openxmlformats.org/officeDocument/2006/relationships/image" Target="../media/image49.png"/></Relationships>
</file>

<file path=ppt/slides/_rels/slide5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 Id="rId4" Type="http://schemas.openxmlformats.org/officeDocument/2006/relationships/image" Target="../media/image50.png"/></Relationships>
</file>

<file path=ppt/slides/_rels/slide5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 Id="rId4" Type="http://schemas.openxmlformats.org/officeDocument/2006/relationships/image" Target="../media/image51.gif"/></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 Id="rId4" Type="http://schemas.openxmlformats.org/officeDocument/2006/relationships/image" Target="../media/image8.gif"/></Relationships>
</file>

<file path=ppt/slides/_rels/slide6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 Id="rId4" Type="http://schemas.openxmlformats.org/officeDocument/2006/relationships/image" Target="../media/image52.png"/></Relationships>
</file>

<file path=ppt/slides/_rels/slide6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 Id="rId4" Type="http://schemas.openxmlformats.org/officeDocument/2006/relationships/image" Target="../media/image53.png"/></Relationships>
</file>

<file path=ppt/slides/_rels/slide6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 Id="rId4" Type="http://schemas.openxmlformats.org/officeDocument/2006/relationships/image" Target="../media/image54.png"/></Relationships>
</file>

<file path=ppt/slides/_rels/slide6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 Id="rId4" Type="http://schemas.openxmlformats.org/officeDocument/2006/relationships/image" Target="../media/image55.png"/></Relationships>
</file>

<file path=ppt/slides/_rels/slide6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 Id="rId4" Type="http://schemas.openxmlformats.org/officeDocument/2006/relationships/image" Target="../media/image56.png"/></Relationships>
</file>

<file path=ppt/slides/_rels/slide6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 Id="rId4" Type="http://schemas.openxmlformats.org/officeDocument/2006/relationships/image" Target="../media/image57.png"/></Relationships>
</file>

<file path=ppt/slides/_rels/slide66.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61.png"/><Relationship Id="rId2"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6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 Id="rId5" Type="http://schemas.openxmlformats.org/officeDocument/2006/relationships/image" Target="../media/image63.png"/><Relationship Id="rId4" Type="http://schemas.openxmlformats.org/officeDocument/2006/relationships/image" Target="../media/image62.png"/></Relationships>
</file>

<file path=ppt/slides/_rels/slide6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 Id="rId4" Type="http://schemas.openxmlformats.org/officeDocument/2006/relationships/image" Target="../media/image64.png"/></Relationships>
</file>

<file path=ppt/slides/_rels/slide6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 Id="rId4" Type="http://schemas.openxmlformats.org/officeDocument/2006/relationships/image" Target="../media/image9.jpeg"/></Relationships>
</file>

<file path=ppt/slides/_rels/slide7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5.png"/><Relationship Id="rId1" Type="http://schemas.openxmlformats.org/officeDocument/2006/relationships/slideLayout" Target="../slideLayouts/slideLayout1.xml"/><Relationship Id="rId4" Type="http://schemas.openxmlformats.org/officeDocument/2006/relationships/image" Target="../media/image66.png"/></Relationships>
</file>

<file path=ppt/slides/_rels/slide7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69.gif"/><Relationship Id="rId5" Type="http://schemas.openxmlformats.org/officeDocument/2006/relationships/image" Target="../media/image68.jpeg"/><Relationship Id="rId4" Type="http://schemas.openxmlformats.org/officeDocument/2006/relationships/image" Target="../media/image67.jpeg"/></Relationships>
</file>

<file path=ppt/slides/_rels/slide7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70.png"/><Relationship Id="rId4" Type="http://schemas.openxmlformats.org/officeDocument/2006/relationships/image" Target="../media/image5.png"/></Relationships>
</file>

<file path=ppt/slides/_rels/slide7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71.png"/></Relationships>
</file>

<file path=ppt/slides/_rels/slide7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microsoft.com/office/2007/relationships/media" Target="../media/media1.wmv"/><Relationship Id="rId1" Type="http://schemas.openxmlformats.org/officeDocument/2006/relationships/video" Target="NULL" TargetMode="External"/><Relationship Id="rId5" Type="http://schemas.openxmlformats.org/officeDocument/2006/relationships/image" Target="../media/image72.png"/><Relationship Id="rId4" Type="http://schemas.openxmlformats.org/officeDocument/2006/relationships/image" Target="../media/image5.png"/></Relationships>
</file>

<file path=ppt/slides/_rels/slide7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73.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 Id="rId4" Type="http://schemas.openxmlformats.org/officeDocument/2006/relationships/image" Target="../media/image10.jpeg"/></Relationships>
</file>

<file path=ppt/slides/_rels/slide8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2.wmv"/><Relationship Id="rId1" Type="http://schemas.microsoft.com/office/2007/relationships/media" Target="../media/media2.wmv"/><Relationship Id="rId5" Type="http://schemas.openxmlformats.org/officeDocument/2006/relationships/image" Target="../media/image74.png"/><Relationship Id="rId4" Type="http://schemas.openxmlformats.org/officeDocument/2006/relationships/image" Target="../media/image5.png"/></Relationships>
</file>

<file path=ppt/slides/_rels/slide8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 Id="rId4" Type="http://schemas.openxmlformats.org/officeDocument/2006/relationships/image" Target="../media/image11.gif"/></Relationships>
</file>

<file path=ppt/slides/slide1.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
            <a:lum/>
          </a:blip>
          <a:srcRect/>
          <a:stretch>
            <a:fillRect/>
          </a:stretch>
        </a:blipFill>
        <a:effectLst/>
      </p:bgPr>
    </p:bg>
    <p:spTree>
      <p:nvGrpSpPr>
        <p:cNvPr id="1" name=""/>
        <p:cNvGrpSpPr/>
        <p:nvPr/>
      </p:nvGrpSpPr>
      <p:grpSpPr>
        <a:xfrm>
          <a:off x="0" y="0"/>
          <a:ext cx="0" cy="0"/>
          <a:chOff x="0" y="0"/>
          <a:chExt cx="0" cy="0"/>
        </a:xfrm>
      </p:grpSpPr>
      <p:sp>
        <p:nvSpPr>
          <p:cNvPr id="3074" name="TextBox 5"/>
          <p:cNvSpPr>
            <a:spLocks noChangeArrowheads="1"/>
          </p:cNvSpPr>
          <p:nvPr/>
        </p:nvSpPr>
        <p:spPr bwMode="auto">
          <a:xfrm>
            <a:off x="385763" y="457200"/>
            <a:ext cx="2817812" cy="969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45715">
            <a:spAutoFit/>
          </a:bodyPr>
          <a:lstStyle/>
          <a:p>
            <a:pPr>
              <a:lnSpc>
                <a:spcPts val="7200"/>
              </a:lnSpc>
            </a:pPr>
            <a:r>
              <a:rPr lang="zh-CN" altLang="en-US" sz="4800" b="1">
                <a:solidFill>
                  <a:srgbClr val="205867"/>
                </a:solidFill>
                <a:latin typeface="黑体" pitchFamily="49" charset="-122"/>
                <a:ea typeface="黑体" pitchFamily="49" charset="-122"/>
                <a:sym typeface="Times New Roman" pitchFamily="18" charset="0"/>
              </a:rPr>
              <a:t>数据</a:t>
            </a:r>
            <a:endParaRPr lang="en-US" sz="4800" b="1">
              <a:solidFill>
                <a:srgbClr val="205867"/>
              </a:solidFill>
              <a:latin typeface="黑体" pitchFamily="49" charset="-122"/>
              <a:ea typeface="黑体" pitchFamily="49" charset="-122"/>
              <a:sym typeface="Times New Roman" pitchFamily="18" charset="0"/>
            </a:endParaRPr>
          </a:p>
        </p:txBody>
      </p:sp>
    </p:spTree>
    <p:extLst>
      <p:ext uri="{BB962C8B-B14F-4D97-AF65-F5344CB8AC3E}">
        <p14:creationId xmlns:p14="http://schemas.microsoft.com/office/powerpoint/2010/main" val="56269595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标题 1"/>
          <p:cNvSpPr>
            <a:spLocks noChangeArrowheads="1"/>
          </p:cNvSpPr>
          <p:nvPr/>
        </p:nvSpPr>
        <p:spPr bwMode="auto">
          <a:xfrm>
            <a:off x="539750" y="3068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571500" indent="-571500" algn="ctr" eaLnBrk="1" hangingPunct="1">
              <a:buSzPct val="130000"/>
            </a:pPr>
            <a:endParaRPr lang="zh-CN" altLang="zh-CN" sz="4800">
              <a:sym typeface="Calibri" pitchFamily="34" charset="0"/>
            </a:endParaRPr>
          </a:p>
        </p:txBody>
      </p:sp>
      <p:sp>
        <p:nvSpPr>
          <p:cNvPr id="12291" name="标题 1"/>
          <p:cNvSpPr>
            <a:spLocks noGrp="1" noChangeArrowheads="1"/>
          </p:cNvSpPr>
          <p:nvPr>
            <p:ph type="ctrTitle"/>
          </p:nvPr>
        </p:nvSpPr>
        <p:spPr>
          <a:xfrm>
            <a:off x="730250" y="2520950"/>
            <a:ext cx="7772400" cy="908050"/>
          </a:xfrm>
          <a:ln/>
          <a:extLst>
            <a:ext uri="{91240B29-F687-4F45-9708-019B960494DF}">
              <a14:hiddenLine xmlns:a14="http://schemas.microsoft.com/office/drawing/2010/main" w="9525">
                <a:solidFill>
                  <a:srgbClr val="000000"/>
                </a:solidFill>
                <a:miter lim="800000"/>
                <a:headEnd/>
                <a:tailEnd/>
              </a14:hiddenLine>
            </a:ext>
          </a:extLst>
        </p:spPr>
        <p:txBody>
          <a:bodyPr anchor="t"/>
          <a:lstStyle/>
          <a:p>
            <a:pPr marL="0" indent="0"/>
            <a:r>
              <a:rPr lang="zh-CN" sz="4800" b="1">
                <a:latin typeface="黑体" pitchFamily="49" charset="-122"/>
                <a:ea typeface="黑体" pitchFamily="49" charset="-122"/>
                <a:sym typeface="黑体" pitchFamily="49" charset="-122"/>
              </a:rPr>
              <a:t>数据特征</a:t>
            </a:r>
          </a:p>
        </p:txBody>
      </p:sp>
      <p:cxnSp>
        <p:nvCxnSpPr>
          <p:cNvPr id="12292" name="直接连接符 12"/>
          <p:cNvCxnSpPr>
            <a:cxnSpLocks noChangeShapeType="1"/>
          </p:cNvCxnSpPr>
          <p:nvPr/>
        </p:nvCxnSpPr>
        <p:spPr bwMode="auto">
          <a:xfrm>
            <a:off x="287338" y="3359150"/>
            <a:ext cx="8605837" cy="0"/>
          </a:xfrm>
          <a:prstGeom prst="line">
            <a:avLst/>
          </a:prstGeom>
          <a:noFill/>
          <a:ln w="25400" cap="flat" cmpd="sng">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pic>
        <p:nvPicPr>
          <p:cNvPr id="12293" name="图片 4"/>
          <p:cNvPicPr>
            <a:picLocks noChangeAspect="1" noChangeArrowheads="1"/>
          </p:cNvPicPr>
          <p:nvPr/>
        </p:nvPicPr>
        <p:blipFill>
          <a:blip r:embed="rId2">
            <a:extLst>
              <a:ext uri="{28A0092B-C50C-407E-A947-70E740481C1C}">
                <a14:useLocalDpi xmlns:a14="http://schemas.microsoft.com/office/drawing/2010/main" val="0"/>
              </a:ext>
            </a:extLst>
          </a:blip>
          <a:srcRect t="37080" r="2669"/>
          <a:stretch>
            <a:fillRect/>
          </a:stretch>
        </p:blipFill>
        <p:spPr bwMode="auto">
          <a:xfrm>
            <a:off x="1638300" y="2311400"/>
            <a:ext cx="1439863" cy="8842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2294" name="图片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35850" y="5105400"/>
            <a:ext cx="1181100" cy="1041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387397053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标题 1"/>
          <p:cNvSpPr>
            <a:spLocks noGrp="1" noChangeArrowheads="1"/>
          </p:cNvSpPr>
          <p:nvPr>
            <p:ph type="ctrTitle"/>
          </p:nvPr>
        </p:nvSpPr>
        <p:spPr>
          <a:xfrm>
            <a:off x="393700" y="355600"/>
            <a:ext cx="8229600" cy="990600"/>
          </a:xfrm>
          <a:ln/>
          <a:extLst>
            <a:ext uri="{91240B29-F687-4F45-9708-019B960494DF}">
              <a14:hiddenLine xmlns:a14="http://schemas.microsoft.com/office/drawing/2010/main" w="9525">
                <a:solidFill>
                  <a:srgbClr val="000000"/>
                </a:solidFill>
                <a:miter lim="800000"/>
                <a:headEnd/>
                <a:tailEnd/>
              </a14:hiddenLine>
            </a:ext>
          </a:extLst>
        </p:spPr>
        <p:txBody>
          <a:bodyPr/>
          <a:lstStyle/>
          <a:p>
            <a:pPr marL="0" indent="0"/>
            <a:r>
              <a:rPr lang="zh-CN" altLang="en-US">
                <a:ea typeface="黑体" pitchFamily="49" charset="-122"/>
              </a:rPr>
              <a:t>    基本统计描述</a:t>
            </a:r>
          </a:p>
        </p:txBody>
      </p:sp>
      <p:sp>
        <p:nvSpPr>
          <p:cNvPr id="13315" name="内容占位符 2"/>
          <p:cNvSpPr>
            <a:spLocks noGrp="1" noChangeArrowheads="1"/>
          </p:cNvSpPr>
          <p:nvPr>
            <p:ph type="subTitle" idx="1"/>
          </p:nvPr>
        </p:nvSpPr>
        <p:spPr>
          <a:xfrm>
            <a:off x="590550" y="1682750"/>
            <a:ext cx="8242300" cy="4375150"/>
          </a:xfrm>
          <a:ln/>
          <a:extLst>
            <a:ext uri="{91240B29-F687-4F45-9708-019B960494DF}">
              <a14:hiddenLine xmlns:a14="http://schemas.microsoft.com/office/drawing/2010/main" w="9525">
                <a:solidFill>
                  <a:srgbClr val="000000"/>
                </a:solidFill>
                <a:miter lim="800000"/>
                <a:headEnd/>
                <a:tailEnd/>
              </a14:hiddenLine>
            </a:ext>
          </a:extLst>
        </p:spPr>
        <p:txBody>
          <a:bodyPr/>
          <a:lstStyle/>
          <a:p>
            <a:pPr algn="l">
              <a:lnSpc>
                <a:spcPct val="120000"/>
              </a:lnSpc>
              <a:spcAft>
                <a:spcPct val="35000"/>
              </a:spcAft>
            </a:pPr>
            <a:r>
              <a:rPr lang="zh-CN">
                <a:ea typeface="黑体" pitchFamily="49" charset="-122"/>
              </a:rPr>
              <a:t>数据的宏观表达</a:t>
            </a:r>
          </a:p>
          <a:p>
            <a:pPr algn="l">
              <a:lnSpc>
                <a:spcPct val="120000"/>
              </a:lnSpc>
              <a:spcAft>
                <a:spcPct val="35000"/>
              </a:spcAft>
            </a:pPr>
            <a:r>
              <a:rPr lang="zh-CN">
                <a:ea typeface="黑体" pitchFamily="49" charset="-122"/>
              </a:rPr>
              <a:t>“探索式数据分析”的基础</a:t>
            </a:r>
          </a:p>
        </p:txBody>
      </p:sp>
      <p:pic>
        <p:nvPicPr>
          <p:cNvPr id="13316" name="图片 4"/>
          <p:cNvPicPr>
            <a:picLocks noChangeAspect="1" noChangeArrowheads="1"/>
          </p:cNvPicPr>
          <p:nvPr/>
        </p:nvPicPr>
        <p:blipFill>
          <a:blip r:embed="rId2">
            <a:extLst>
              <a:ext uri="{28A0092B-C50C-407E-A947-70E740481C1C}">
                <a14:useLocalDpi xmlns:a14="http://schemas.microsoft.com/office/drawing/2010/main" val="0"/>
              </a:ext>
            </a:extLst>
          </a:blip>
          <a:srcRect t="37080" r="2669"/>
          <a:stretch>
            <a:fillRect/>
          </a:stretch>
        </p:blipFill>
        <p:spPr bwMode="auto">
          <a:xfrm>
            <a:off x="1638300" y="425450"/>
            <a:ext cx="1439863" cy="885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cxnSp>
        <p:nvCxnSpPr>
          <p:cNvPr id="13317" name="直接连接符 12"/>
          <p:cNvCxnSpPr>
            <a:cxnSpLocks noChangeShapeType="1"/>
          </p:cNvCxnSpPr>
          <p:nvPr/>
        </p:nvCxnSpPr>
        <p:spPr bwMode="auto">
          <a:xfrm>
            <a:off x="287338" y="1412875"/>
            <a:ext cx="8605837" cy="0"/>
          </a:xfrm>
          <a:prstGeom prst="line">
            <a:avLst/>
          </a:prstGeom>
          <a:noFill/>
          <a:ln w="25400" cap="flat" cmpd="sng">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pic>
        <p:nvPicPr>
          <p:cNvPr id="13318" name="图片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35850" y="5105400"/>
            <a:ext cx="1181100" cy="1041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88053636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标题 1"/>
          <p:cNvSpPr>
            <a:spLocks noGrp="1" noChangeArrowheads="1"/>
          </p:cNvSpPr>
          <p:nvPr>
            <p:ph type="ctrTitle"/>
          </p:nvPr>
        </p:nvSpPr>
        <p:spPr>
          <a:xfrm>
            <a:off x="393700" y="355600"/>
            <a:ext cx="8229600" cy="990600"/>
          </a:xfrm>
          <a:ln/>
          <a:extLst>
            <a:ext uri="{91240B29-F687-4F45-9708-019B960494DF}">
              <a14:hiddenLine xmlns:a14="http://schemas.microsoft.com/office/drawing/2010/main" w="9525">
                <a:solidFill>
                  <a:srgbClr val="000000"/>
                </a:solidFill>
                <a:miter lim="800000"/>
                <a:headEnd/>
                <a:tailEnd/>
              </a14:hiddenLine>
            </a:ext>
          </a:extLst>
        </p:spPr>
        <p:txBody>
          <a:bodyPr/>
          <a:lstStyle/>
          <a:p>
            <a:pPr marL="0" indent="0"/>
            <a:r>
              <a:rPr lang="zh-CN" altLang="en-US">
                <a:ea typeface="黑体" pitchFamily="49" charset="-122"/>
              </a:rPr>
              <a:t>    基本统计描述</a:t>
            </a:r>
          </a:p>
        </p:txBody>
      </p:sp>
      <p:sp>
        <p:nvSpPr>
          <p:cNvPr id="14339" name="内容占位符 2"/>
          <p:cNvSpPr>
            <a:spLocks noGrp="1" noChangeArrowheads="1"/>
          </p:cNvSpPr>
          <p:nvPr>
            <p:ph type="subTitle" idx="1"/>
          </p:nvPr>
        </p:nvSpPr>
        <p:spPr>
          <a:xfrm>
            <a:off x="1219200" y="1498600"/>
            <a:ext cx="7194550" cy="4375150"/>
          </a:xfrm>
          <a:ln/>
          <a:extLst>
            <a:ext uri="{91240B29-F687-4F45-9708-019B960494DF}">
              <a14:hiddenLine xmlns:a14="http://schemas.microsoft.com/office/drawing/2010/main" w="9525">
                <a:solidFill>
                  <a:srgbClr val="000000"/>
                </a:solidFill>
                <a:miter lim="800000"/>
                <a:headEnd/>
                <a:tailEnd/>
              </a14:hiddenLine>
            </a:ext>
          </a:extLst>
        </p:spPr>
        <p:txBody>
          <a:bodyPr/>
          <a:lstStyle/>
          <a:p>
            <a:pPr algn="l">
              <a:spcAft>
                <a:spcPct val="35000"/>
              </a:spcAft>
            </a:pPr>
            <a:endParaRPr lang="zh-CN" altLang="zh-CN" sz="2800">
              <a:ea typeface="黑体" pitchFamily="49" charset="-122"/>
            </a:endParaRPr>
          </a:p>
          <a:p>
            <a:pPr algn="l">
              <a:spcAft>
                <a:spcPct val="35000"/>
              </a:spcAft>
            </a:pPr>
            <a:r>
              <a:rPr lang="zh-CN" sz="2800">
                <a:ea typeface="黑体" pitchFamily="49" charset="-122"/>
              </a:rPr>
              <a:t>均值</a:t>
            </a:r>
          </a:p>
          <a:p>
            <a:pPr algn="l">
              <a:spcAft>
                <a:spcPct val="35000"/>
              </a:spcAft>
            </a:pPr>
            <a:endParaRPr lang="zh-CN" sz="2800">
              <a:ea typeface="黑体" pitchFamily="49" charset="-122"/>
            </a:endParaRPr>
          </a:p>
          <a:p>
            <a:pPr algn="l">
              <a:spcAft>
                <a:spcPct val="35000"/>
              </a:spcAft>
            </a:pPr>
            <a:r>
              <a:rPr lang="zh-CN" sz="2800">
                <a:ea typeface="黑体" pitchFamily="49" charset="-122"/>
              </a:rPr>
              <a:t>中位数</a:t>
            </a:r>
          </a:p>
          <a:p>
            <a:pPr algn="l">
              <a:spcAft>
                <a:spcPct val="35000"/>
              </a:spcAft>
            </a:pPr>
            <a:endParaRPr lang="zh-CN" sz="2800">
              <a:ea typeface="黑体" pitchFamily="49" charset="-122"/>
            </a:endParaRPr>
          </a:p>
          <a:p>
            <a:pPr algn="l">
              <a:spcAft>
                <a:spcPct val="35000"/>
              </a:spcAft>
            </a:pPr>
            <a:r>
              <a:rPr lang="zh-CN" sz="2800">
                <a:ea typeface="黑体" pitchFamily="49" charset="-122"/>
              </a:rPr>
              <a:t>方差</a:t>
            </a:r>
          </a:p>
        </p:txBody>
      </p:sp>
      <p:pic>
        <p:nvPicPr>
          <p:cNvPr id="14340" name="图片 4"/>
          <p:cNvPicPr>
            <a:picLocks noChangeAspect="1" noChangeArrowheads="1"/>
          </p:cNvPicPr>
          <p:nvPr/>
        </p:nvPicPr>
        <p:blipFill>
          <a:blip r:embed="rId2">
            <a:extLst>
              <a:ext uri="{28A0092B-C50C-407E-A947-70E740481C1C}">
                <a14:useLocalDpi xmlns:a14="http://schemas.microsoft.com/office/drawing/2010/main" val="0"/>
              </a:ext>
            </a:extLst>
          </a:blip>
          <a:srcRect t="37080" r="2669"/>
          <a:stretch>
            <a:fillRect/>
          </a:stretch>
        </p:blipFill>
        <p:spPr bwMode="auto">
          <a:xfrm>
            <a:off x="1638300" y="425450"/>
            <a:ext cx="1439863" cy="885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cxnSp>
        <p:nvCxnSpPr>
          <p:cNvPr id="14341" name="直接连接符 12"/>
          <p:cNvCxnSpPr>
            <a:cxnSpLocks noChangeShapeType="1"/>
          </p:cNvCxnSpPr>
          <p:nvPr/>
        </p:nvCxnSpPr>
        <p:spPr bwMode="auto">
          <a:xfrm>
            <a:off x="287338" y="1412875"/>
            <a:ext cx="8605837" cy="0"/>
          </a:xfrm>
          <a:prstGeom prst="line">
            <a:avLst/>
          </a:prstGeom>
          <a:noFill/>
          <a:ln w="25400" cap="flat" cmpd="sng">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pic>
        <p:nvPicPr>
          <p:cNvPr id="14342" name="图片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35850" y="5105400"/>
            <a:ext cx="1181100" cy="1041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4343" name="Picture 6" descr="Screen Shot 2012-11-24 at 3.04.24 AM.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54400" y="1543050"/>
            <a:ext cx="3721100" cy="15033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4344" name="Picture 7" descr="Screen Shot 2012-11-24 at 3.06.09 AM.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11525" y="4659313"/>
            <a:ext cx="4302125" cy="10747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4345" name="Picture 2" descr="Z:\信息可视化课程建设\Class3\materials\median.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90913" y="3487738"/>
            <a:ext cx="3738562" cy="7096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385255461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标题 1"/>
          <p:cNvSpPr>
            <a:spLocks noGrp="1" noChangeArrowheads="1"/>
          </p:cNvSpPr>
          <p:nvPr>
            <p:ph type="ctrTitle"/>
          </p:nvPr>
        </p:nvSpPr>
        <p:spPr>
          <a:xfrm>
            <a:off x="533400" y="355600"/>
            <a:ext cx="8229600" cy="990600"/>
          </a:xfrm>
          <a:ln/>
          <a:extLst>
            <a:ext uri="{91240B29-F687-4F45-9708-019B960494DF}">
              <a14:hiddenLine xmlns:a14="http://schemas.microsoft.com/office/drawing/2010/main" w="9525">
                <a:solidFill>
                  <a:srgbClr val="000000"/>
                </a:solidFill>
                <a:miter lim="800000"/>
                <a:headEnd/>
                <a:tailEnd/>
              </a14:hiddenLine>
            </a:ext>
          </a:extLst>
        </p:spPr>
        <p:txBody>
          <a:bodyPr/>
          <a:lstStyle/>
          <a:p>
            <a:pPr marL="0" indent="0"/>
            <a:r>
              <a:rPr lang="zh-CN" altLang="en-US" sz="3600">
                <a:ea typeface="黑体" pitchFamily="49" charset="-122"/>
              </a:rPr>
              <a:t>     数据对象间的关系：相似度和相异度</a:t>
            </a:r>
          </a:p>
        </p:txBody>
      </p:sp>
      <p:sp>
        <p:nvSpPr>
          <p:cNvPr id="15363" name="内容占位符 2"/>
          <p:cNvSpPr>
            <a:spLocks noGrp="1" noChangeArrowheads="1"/>
          </p:cNvSpPr>
          <p:nvPr>
            <p:ph type="subTitle" idx="1"/>
          </p:nvPr>
        </p:nvSpPr>
        <p:spPr>
          <a:xfrm>
            <a:off x="590550" y="1682750"/>
            <a:ext cx="8242300" cy="4375150"/>
          </a:xfrm>
          <a:ln/>
          <a:extLst>
            <a:ext uri="{91240B29-F687-4F45-9708-019B960494DF}">
              <a14:hiddenLine xmlns:a14="http://schemas.microsoft.com/office/drawing/2010/main" w="9525">
                <a:solidFill>
                  <a:srgbClr val="000000"/>
                </a:solidFill>
                <a:miter lim="800000"/>
                <a:headEnd/>
                <a:tailEnd/>
              </a14:hiddenLine>
            </a:ext>
          </a:extLst>
        </p:spPr>
        <p:txBody>
          <a:bodyPr/>
          <a:lstStyle/>
          <a:p>
            <a:pPr algn="l">
              <a:lnSpc>
                <a:spcPct val="120000"/>
              </a:lnSpc>
              <a:spcAft>
                <a:spcPct val="35000"/>
              </a:spcAft>
            </a:pPr>
            <a:r>
              <a:rPr lang="zh-CN">
                <a:ea typeface="黑体" pitchFamily="49" charset="-122"/>
              </a:rPr>
              <a:t>数据间关系的度量</a:t>
            </a:r>
          </a:p>
          <a:p>
            <a:pPr algn="l">
              <a:lnSpc>
                <a:spcPct val="120000"/>
              </a:lnSpc>
              <a:spcAft>
                <a:spcPct val="35000"/>
              </a:spcAft>
            </a:pPr>
            <a:r>
              <a:rPr lang="zh-CN">
                <a:ea typeface="黑体" pitchFamily="49" charset="-122"/>
              </a:rPr>
              <a:t>经常在统计和数据挖掘中使用</a:t>
            </a:r>
          </a:p>
        </p:txBody>
      </p:sp>
      <p:pic>
        <p:nvPicPr>
          <p:cNvPr id="15364" name="图片 4"/>
          <p:cNvPicPr>
            <a:picLocks noChangeAspect="1" noChangeArrowheads="1"/>
          </p:cNvPicPr>
          <p:nvPr/>
        </p:nvPicPr>
        <p:blipFill>
          <a:blip r:embed="rId2">
            <a:extLst>
              <a:ext uri="{28A0092B-C50C-407E-A947-70E740481C1C}">
                <a14:useLocalDpi xmlns:a14="http://schemas.microsoft.com/office/drawing/2010/main" val="0"/>
              </a:ext>
            </a:extLst>
          </a:blip>
          <a:srcRect t="37080" r="2669"/>
          <a:stretch>
            <a:fillRect/>
          </a:stretch>
        </p:blipFill>
        <p:spPr bwMode="auto">
          <a:xfrm>
            <a:off x="101600" y="565150"/>
            <a:ext cx="1249363" cy="768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cxnSp>
        <p:nvCxnSpPr>
          <p:cNvPr id="15365" name="直接连接符 12"/>
          <p:cNvCxnSpPr>
            <a:cxnSpLocks noChangeShapeType="1"/>
          </p:cNvCxnSpPr>
          <p:nvPr/>
        </p:nvCxnSpPr>
        <p:spPr bwMode="auto">
          <a:xfrm>
            <a:off x="287338" y="1412875"/>
            <a:ext cx="8605837" cy="0"/>
          </a:xfrm>
          <a:prstGeom prst="line">
            <a:avLst/>
          </a:prstGeom>
          <a:noFill/>
          <a:ln w="25400" cap="flat" cmpd="sng">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pic>
        <p:nvPicPr>
          <p:cNvPr id="15366" name="图片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35850" y="5105400"/>
            <a:ext cx="1181100" cy="1041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5367" name="Picture 2" descr="Z:\信息可视化课程建设\Class3\materials\dissimilarity_matrix.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00300" y="3498850"/>
            <a:ext cx="3530600" cy="20605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5368" name="TextBox 5"/>
          <p:cNvSpPr>
            <a:spLocks noChangeArrowheads="1"/>
          </p:cNvSpPr>
          <p:nvPr/>
        </p:nvSpPr>
        <p:spPr bwMode="auto">
          <a:xfrm>
            <a:off x="6053138" y="4318000"/>
            <a:ext cx="1452562"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r>
              <a:rPr lang="zh-CN" altLang="en-US" sz="2000">
                <a:solidFill>
                  <a:srgbClr val="000000"/>
                </a:solidFill>
                <a:ea typeface="黑体" pitchFamily="49" charset="-122"/>
                <a:sym typeface="宋体" pitchFamily="2" charset="-122"/>
              </a:rPr>
              <a:t>相异度矩阵</a:t>
            </a:r>
          </a:p>
        </p:txBody>
      </p:sp>
    </p:spTree>
    <p:extLst>
      <p:ext uri="{BB962C8B-B14F-4D97-AF65-F5344CB8AC3E}">
        <p14:creationId xmlns:p14="http://schemas.microsoft.com/office/powerpoint/2010/main" val="331756007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内容占位符 2"/>
          <p:cNvSpPr>
            <a:spLocks noGrp="1" noChangeArrowheads="1"/>
          </p:cNvSpPr>
          <p:nvPr>
            <p:ph type="subTitle" idx="1"/>
          </p:nvPr>
        </p:nvSpPr>
        <p:spPr>
          <a:xfrm>
            <a:off x="1149350" y="1893888"/>
            <a:ext cx="7683500" cy="4164012"/>
          </a:xfrm>
          <a:ln/>
          <a:extLst>
            <a:ext uri="{91240B29-F687-4F45-9708-019B960494DF}">
              <a14:hiddenLine xmlns:a14="http://schemas.microsoft.com/office/drawing/2010/main" w="9525">
                <a:solidFill>
                  <a:srgbClr val="000000"/>
                </a:solidFill>
                <a:miter lim="800000"/>
                <a:headEnd/>
                <a:tailEnd/>
              </a14:hiddenLine>
            </a:ext>
          </a:extLst>
        </p:spPr>
        <p:txBody>
          <a:bodyPr/>
          <a:lstStyle/>
          <a:p>
            <a:pPr algn="l">
              <a:lnSpc>
                <a:spcPct val="120000"/>
              </a:lnSpc>
              <a:spcAft>
                <a:spcPct val="35000"/>
              </a:spcAft>
            </a:pPr>
            <a:r>
              <a:rPr lang="zh-CN">
                <a:ea typeface="黑体" pitchFamily="49" charset="-122"/>
              </a:rPr>
              <a:t>不匹配率：</a:t>
            </a:r>
          </a:p>
          <a:p>
            <a:pPr algn="l">
              <a:lnSpc>
                <a:spcPct val="120000"/>
              </a:lnSpc>
              <a:spcAft>
                <a:spcPct val="35000"/>
              </a:spcAft>
            </a:pPr>
            <a:endParaRPr lang="zh-CN">
              <a:ea typeface="黑体" pitchFamily="49" charset="-122"/>
            </a:endParaRPr>
          </a:p>
          <a:p>
            <a:pPr algn="l">
              <a:lnSpc>
                <a:spcPct val="120000"/>
              </a:lnSpc>
              <a:spcAft>
                <a:spcPct val="35000"/>
              </a:spcAft>
            </a:pPr>
            <a:r>
              <a:rPr lang="zh-CN">
                <a:ea typeface="黑体" pitchFamily="49" charset="-122"/>
              </a:rPr>
              <a:t>（二值类别型数据）</a:t>
            </a:r>
            <a:r>
              <a:rPr lang="zh-CN" altLang="zh-CN">
                <a:ea typeface="黑体" pitchFamily="49" charset="-122"/>
              </a:rPr>
              <a:t>Jaccard</a:t>
            </a:r>
            <a:r>
              <a:rPr lang="zh-CN">
                <a:ea typeface="黑体" pitchFamily="49" charset="-122"/>
              </a:rPr>
              <a:t>系数</a:t>
            </a:r>
            <a:r>
              <a:rPr lang="zh-CN" altLang="zh-CN">
                <a:ea typeface="黑体" pitchFamily="49" charset="-122"/>
              </a:rPr>
              <a:t>:</a:t>
            </a:r>
          </a:p>
        </p:txBody>
      </p:sp>
      <p:cxnSp>
        <p:nvCxnSpPr>
          <p:cNvPr id="16387" name="直接连接符 12"/>
          <p:cNvCxnSpPr>
            <a:cxnSpLocks noChangeShapeType="1"/>
          </p:cNvCxnSpPr>
          <p:nvPr/>
        </p:nvCxnSpPr>
        <p:spPr bwMode="auto">
          <a:xfrm>
            <a:off x="287338" y="1412875"/>
            <a:ext cx="8605837" cy="0"/>
          </a:xfrm>
          <a:prstGeom prst="line">
            <a:avLst/>
          </a:prstGeom>
          <a:noFill/>
          <a:ln w="25400" cap="flat" cmpd="sng">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pic>
        <p:nvPicPr>
          <p:cNvPr id="16388" name="图片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35850" y="5105400"/>
            <a:ext cx="1181100" cy="1041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6389" name="标题 1"/>
          <p:cNvSpPr>
            <a:spLocks noGrp="1" noChangeArrowheads="1"/>
          </p:cNvSpPr>
          <p:nvPr/>
        </p:nvSpPr>
        <p:spPr bwMode="auto">
          <a:xfrm>
            <a:off x="730250" y="355600"/>
            <a:ext cx="8229600" cy="990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ctr" defTabSz="0" eaLnBrk="1" hangingPunct="1">
              <a:buSzPct val="130000"/>
              <a:buFontTx/>
              <a:buNone/>
            </a:pPr>
            <a:r>
              <a:rPr lang="zh-CN" altLang="en-US" sz="4400">
                <a:ea typeface="黑体" pitchFamily="49" charset="-122"/>
                <a:sym typeface="Calibri" pitchFamily="34" charset="0"/>
              </a:rPr>
              <a:t>  类别型数据距离计算</a:t>
            </a:r>
          </a:p>
        </p:txBody>
      </p:sp>
      <p:pic>
        <p:nvPicPr>
          <p:cNvPr id="16390" name="图片 4"/>
          <p:cNvPicPr>
            <a:picLocks noChangeAspect="1" noChangeArrowheads="1"/>
          </p:cNvPicPr>
          <p:nvPr/>
        </p:nvPicPr>
        <p:blipFill>
          <a:blip r:embed="rId4">
            <a:extLst>
              <a:ext uri="{28A0092B-C50C-407E-A947-70E740481C1C}">
                <a14:useLocalDpi xmlns:a14="http://schemas.microsoft.com/office/drawing/2010/main" val="0"/>
              </a:ext>
            </a:extLst>
          </a:blip>
          <a:srcRect t="37080" r="2669"/>
          <a:stretch>
            <a:fillRect/>
          </a:stretch>
        </p:blipFill>
        <p:spPr bwMode="auto">
          <a:xfrm>
            <a:off x="1009650" y="425450"/>
            <a:ext cx="1439863" cy="885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6391" name="Picture 2" descr="Z:\信息可视化课程建设\Class3\materials\dis_nominal.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13200" y="1752600"/>
            <a:ext cx="2181225" cy="1047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6392" name="Picture 3" descr="Z:\信息可视化课程建设\Class3\materials\dissimilarity_jaccard.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75000" y="4546600"/>
            <a:ext cx="2689225" cy="10747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61182264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标题 1"/>
          <p:cNvSpPr>
            <a:spLocks noGrp="1" noChangeArrowheads="1"/>
          </p:cNvSpPr>
          <p:nvPr>
            <p:ph type="ctrTitle"/>
          </p:nvPr>
        </p:nvSpPr>
        <p:spPr>
          <a:xfrm>
            <a:off x="603250" y="355600"/>
            <a:ext cx="8229600" cy="990600"/>
          </a:xfrm>
          <a:ln/>
          <a:extLst>
            <a:ext uri="{91240B29-F687-4F45-9708-019B960494DF}">
              <a14:hiddenLine xmlns:a14="http://schemas.microsoft.com/office/drawing/2010/main" w="9525">
                <a:solidFill>
                  <a:srgbClr val="000000"/>
                </a:solidFill>
                <a:miter lim="800000"/>
                <a:headEnd/>
                <a:tailEnd/>
              </a14:hiddenLine>
            </a:ext>
          </a:extLst>
        </p:spPr>
        <p:txBody>
          <a:bodyPr/>
          <a:lstStyle/>
          <a:p>
            <a:pPr marL="0" indent="0"/>
            <a:r>
              <a:rPr lang="zh-CN" altLang="en-US" sz="3200">
                <a:ea typeface="黑体" pitchFamily="49" charset="-122"/>
              </a:rPr>
              <a:t>       数值型属性间的距离：明科夫斯基距离系</a:t>
            </a:r>
          </a:p>
        </p:txBody>
      </p:sp>
      <p:sp>
        <p:nvSpPr>
          <p:cNvPr id="18435" name="内容占位符 2"/>
          <p:cNvSpPr>
            <a:spLocks noGrp="1" noChangeArrowheads="1"/>
          </p:cNvSpPr>
          <p:nvPr>
            <p:ph type="subTitle" idx="1"/>
          </p:nvPr>
        </p:nvSpPr>
        <p:spPr>
          <a:xfrm>
            <a:off x="730250" y="1847850"/>
            <a:ext cx="8102600" cy="4375150"/>
          </a:xfrm>
          <a:ln/>
          <a:extLst>
            <a:ext uri="{91240B29-F687-4F45-9708-019B960494DF}">
              <a14:hiddenLine xmlns:a14="http://schemas.microsoft.com/office/drawing/2010/main" w="9525">
                <a:solidFill>
                  <a:srgbClr val="000000"/>
                </a:solidFill>
                <a:miter lim="800000"/>
                <a:headEnd/>
                <a:tailEnd/>
              </a14:hiddenLine>
            </a:ext>
          </a:extLst>
        </p:spPr>
        <p:txBody>
          <a:bodyPr/>
          <a:lstStyle/>
          <a:p>
            <a:pPr algn="l">
              <a:lnSpc>
                <a:spcPct val="120000"/>
              </a:lnSpc>
              <a:spcAft>
                <a:spcPct val="35000"/>
              </a:spcAft>
            </a:pPr>
            <a:r>
              <a:rPr lang="zh-CN" sz="2800">
                <a:ea typeface="黑体" pitchFamily="49" charset="-122"/>
              </a:rPr>
              <a:t>欧氏距离（</a:t>
            </a:r>
            <a:r>
              <a:rPr lang="zh-CN" altLang="zh-CN" sz="2800">
                <a:ea typeface="黑体" pitchFamily="49" charset="-122"/>
              </a:rPr>
              <a:t>L2</a:t>
            </a:r>
            <a:r>
              <a:rPr lang="zh-CN" sz="2800">
                <a:ea typeface="黑体" pitchFamily="49" charset="-122"/>
              </a:rPr>
              <a:t>）</a:t>
            </a:r>
          </a:p>
          <a:p>
            <a:pPr algn="l">
              <a:lnSpc>
                <a:spcPct val="120000"/>
              </a:lnSpc>
              <a:spcAft>
                <a:spcPct val="35000"/>
              </a:spcAft>
            </a:pPr>
            <a:endParaRPr lang="zh-CN" sz="2800">
              <a:ea typeface="黑体" pitchFamily="49" charset="-122"/>
            </a:endParaRPr>
          </a:p>
          <a:p>
            <a:pPr algn="l">
              <a:lnSpc>
                <a:spcPct val="120000"/>
              </a:lnSpc>
              <a:spcAft>
                <a:spcPct val="35000"/>
              </a:spcAft>
            </a:pPr>
            <a:r>
              <a:rPr lang="zh-CN" sz="2800">
                <a:ea typeface="黑体" pitchFamily="49" charset="-122"/>
              </a:rPr>
              <a:t>曼哈顿距离 （</a:t>
            </a:r>
            <a:r>
              <a:rPr lang="zh-CN" altLang="zh-CN" sz="2800">
                <a:ea typeface="黑体" pitchFamily="49" charset="-122"/>
              </a:rPr>
              <a:t>L1</a:t>
            </a:r>
            <a:r>
              <a:rPr lang="zh-CN" sz="2800">
                <a:ea typeface="黑体" pitchFamily="49" charset="-122"/>
              </a:rPr>
              <a:t>）</a:t>
            </a:r>
          </a:p>
          <a:p>
            <a:pPr algn="l">
              <a:lnSpc>
                <a:spcPct val="120000"/>
              </a:lnSpc>
              <a:spcAft>
                <a:spcPct val="35000"/>
              </a:spcAft>
            </a:pPr>
            <a:endParaRPr lang="zh-CN" sz="2800">
              <a:ea typeface="黑体" pitchFamily="49" charset="-122"/>
            </a:endParaRPr>
          </a:p>
          <a:p>
            <a:pPr algn="l">
              <a:lnSpc>
                <a:spcPct val="120000"/>
              </a:lnSpc>
              <a:spcAft>
                <a:spcPct val="35000"/>
              </a:spcAft>
            </a:pPr>
            <a:r>
              <a:rPr lang="zh-CN" sz="2800">
                <a:ea typeface="黑体" pitchFamily="49" charset="-122"/>
              </a:rPr>
              <a:t>明科夫斯基距离（</a:t>
            </a:r>
            <a:r>
              <a:rPr lang="zh-CN" altLang="zh-CN" sz="2800">
                <a:ea typeface="黑体" pitchFamily="49" charset="-122"/>
              </a:rPr>
              <a:t>LP</a:t>
            </a:r>
            <a:r>
              <a:rPr lang="zh-CN" sz="2800">
                <a:ea typeface="黑体" pitchFamily="49" charset="-122"/>
              </a:rPr>
              <a:t>）</a:t>
            </a:r>
          </a:p>
        </p:txBody>
      </p:sp>
      <p:pic>
        <p:nvPicPr>
          <p:cNvPr id="18436" name="图片 4"/>
          <p:cNvPicPr>
            <a:picLocks noChangeAspect="1" noChangeArrowheads="1"/>
          </p:cNvPicPr>
          <p:nvPr/>
        </p:nvPicPr>
        <p:blipFill>
          <a:blip r:embed="rId2">
            <a:extLst>
              <a:ext uri="{28A0092B-C50C-407E-A947-70E740481C1C}">
                <a14:useLocalDpi xmlns:a14="http://schemas.microsoft.com/office/drawing/2010/main" val="0"/>
              </a:ext>
            </a:extLst>
          </a:blip>
          <a:srcRect t="37080" r="2669"/>
          <a:stretch>
            <a:fillRect/>
          </a:stretch>
        </p:blipFill>
        <p:spPr bwMode="auto">
          <a:xfrm>
            <a:off x="171450" y="566738"/>
            <a:ext cx="1249363" cy="7667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cxnSp>
        <p:nvCxnSpPr>
          <p:cNvPr id="18437" name="直接连接符 12"/>
          <p:cNvCxnSpPr>
            <a:cxnSpLocks noChangeShapeType="1"/>
          </p:cNvCxnSpPr>
          <p:nvPr/>
        </p:nvCxnSpPr>
        <p:spPr bwMode="auto">
          <a:xfrm>
            <a:off x="287338" y="1412875"/>
            <a:ext cx="8605837" cy="0"/>
          </a:xfrm>
          <a:prstGeom prst="line">
            <a:avLst/>
          </a:prstGeom>
          <a:noFill/>
          <a:ln w="25400" cap="flat" cmpd="sng">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pic>
        <p:nvPicPr>
          <p:cNvPr id="18438" name="图片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35850" y="5105400"/>
            <a:ext cx="1181100" cy="1041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8439" name="Picture 2" descr="Z:\信息可视化课程建设\Class3\materials\distance_manhatta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16463" y="3063875"/>
            <a:ext cx="2708275" cy="990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8440" name="Picture 3" descr="Z:\信息可视化课程建设\Class3\materials\distance_euc.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16463" y="1682750"/>
            <a:ext cx="2649537" cy="9540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8441" name="Picture 4" descr="Z:\信息可视化课程建设\Class3\materials\distance_lp.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16463" y="4692650"/>
            <a:ext cx="3019425" cy="1028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196021099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内容占位符 2"/>
          <p:cNvSpPr>
            <a:spLocks noGrp="1" noChangeArrowheads="1"/>
          </p:cNvSpPr>
          <p:nvPr>
            <p:ph type="subTitle" idx="1"/>
          </p:nvPr>
        </p:nvSpPr>
        <p:spPr>
          <a:xfrm>
            <a:off x="520700" y="1543050"/>
            <a:ext cx="8312150" cy="4514850"/>
          </a:xfrm>
          <a:ln/>
          <a:extLst>
            <a:ext uri="{91240B29-F687-4F45-9708-019B960494DF}">
              <a14:hiddenLine xmlns:a14="http://schemas.microsoft.com/office/drawing/2010/main" w="9525">
                <a:solidFill>
                  <a:srgbClr val="000000"/>
                </a:solidFill>
                <a:miter lim="800000"/>
                <a:headEnd/>
                <a:tailEnd/>
              </a14:hiddenLine>
            </a:ext>
          </a:extLst>
        </p:spPr>
        <p:txBody>
          <a:bodyPr/>
          <a:lstStyle/>
          <a:p>
            <a:pPr algn="l">
              <a:lnSpc>
                <a:spcPct val="120000"/>
              </a:lnSpc>
              <a:spcBef>
                <a:spcPct val="0"/>
              </a:spcBef>
            </a:pPr>
            <a:r>
              <a:rPr lang="zh-CN">
                <a:ea typeface="黑体" pitchFamily="49" charset="-122"/>
              </a:rPr>
              <a:t>分类</a:t>
            </a:r>
          </a:p>
          <a:p>
            <a:pPr lvl="1" algn="l">
              <a:lnSpc>
                <a:spcPct val="120000"/>
              </a:lnSpc>
            </a:pPr>
            <a:r>
              <a:rPr lang="zh-CN" sz="2100">
                <a:ea typeface="黑体" pitchFamily="49" charset="-122"/>
              </a:rPr>
              <a:t>存在不确定性</a:t>
            </a:r>
          </a:p>
          <a:p>
            <a:pPr lvl="1" algn="l">
              <a:lnSpc>
                <a:spcPct val="120000"/>
              </a:lnSpc>
            </a:pPr>
            <a:r>
              <a:rPr lang="zh-CN" sz="2100">
                <a:ea typeface="黑体" pitchFamily="49" charset="-122"/>
              </a:rPr>
              <a:t>属性不确定性</a:t>
            </a:r>
          </a:p>
          <a:p>
            <a:pPr algn="l">
              <a:lnSpc>
                <a:spcPct val="120000"/>
              </a:lnSpc>
            </a:pPr>
            <a:r>
              <a:rPr lang="zh-CN">
                <a:ea typeface="黑体" pitchFamily="49" charset="-122"/>
              </a:rPr>
              <a:t>来源</a:t>
            </a:r>
          </a:p>
          <a:p>
            <a:pPr lvl="1" algn="l">
              <a:lnSpc>
                <a:spcPct val="120000"/>
              </a:lnSpc>
            </a:pPr>
            <a:r>
              <a:rPr lang="zh-CN" sz="2100">
                <a:ea typeface="黑体" pitchFamily="49" charset="-122"/>
              </a:rPr>
              <a:t>本身误差</a:t>
            </a:r>
          </a:p>
          <a:p>
            <a:pPr lvl="1" algn="l">
              <a:lnSpc>
                <a:spcPct val="120000"/>
              </a:lnSpc>
            </a:pPr>
            <a:r>
              <a:rPr lang="zh-CN" sz="2100">
                <a:ea typeface="黑体" pitchFamily="49" charset="-122"/>
              </a:rPr>
              <a:t>精度转换</a:t>
            </a:r>
          </a:p>
          <a:p>
            <a:pPr lvl="1" algn="l">
              <a:lnSpc>
                <a:spcPct val="120000"/>
              </a:lnSpc>
            </a:pPr>
            <a:r>
              <a:rPr lang="zh-CN" sz="2100">
                <a:ea typeface="黑体" pitchFamily="49" charset="-122"/>
              </a:rPr>
              <a:t>特定应用需求</a:t>
            </a:r>
          </a:p>
          <a:p>
            <a:pPr lvl="1" algn="l">
              <a:lnSpc>
                <a:spcPct val="120000"/>
              </a:lnSpc>
            </a:pPr>
            <a:r>
              <a:rPr lang="zh-CN" sz="2100">
                <a:ea typeface="黑体" pitchFamily="49" charset="-122"/>
              </a:rPr>
              <a:t>缺失值</a:t>
            </a:r>
          </a:p>
          <a:p>
            <a:pPr lvl="1" algn="l">
              <a:lnSpc>
                <a:spcPct val="120000"/>
              </a:lnSpc>
            </a:pPr>
            <a:r>
              <a:rPr lang="zh-CN" sz="2100">
                <a:ea typeface="黑体" pitchFamily="49" charset="-122"/>
              </a:rPr>
              <a:t>数据集成</a:t>
            </a:r>
          </a:p>
        </p:txBody>
      </p:sp>
      <p:cxnSp>
        <p:nvCxnSpPr>
          <p:cNvPr id="19459" name="直接连接符 12"/>
          <p:cNvCxnSpPr>
            <a:cxnSpLocks noChangeShapeType="1"/>
          </p:cNvCxnSpPr>
          <p:nvPr/>
        </p:nvCxnSpPr>
        <p:spPr bwMode="auto">
          <a:xfrm>
            <a:off x="287338" y="1412875"/>
            <a:ext cx="8605837" cy="0"/>
          </a:xfrm>
          <a:prstGeom prst="line">
            <a:avLst/>
          </a:prstGeom>
          <a:noFill/>
          <a:ln w="25400" cap="flat" cmpd="sng">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19460" name="标题 1"/>
          <p:cNvSpPr>
            <a:spLocks noGrp="1" noChangeArrowheads="1"/>
          </p:cNvSpPr>
          <p:nvPr/>
        </p:nvSpPr>
        <p:spPr bwMode="auto">
          <a:xfrm>
            <a:off x="730250" y="355600"/>
            <a:ext cx="8229600" cy="990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ctr" defTabSz="0" eaLnBrk="1" hangingPunct="1">
              <a:buSzPct val="130000"/>
              <a:buFontTx/>
              <a:buNone/>
            </a:pPr>
            <a:r>
              <a:rPr lang="zh-CN" altLang="en-US" sz="4400">
                <a:ea typeface="黑体" pitchFamily="49" charset="-122"/>
                <a:sym typeface="Calibri" pitchFamily="34" charset="0"/>
              </a:rPr>
              <a:t>数据不确定性</a:t>
            </a:r>
          </a:p>
        </p:txBody>
      </p:sp>
      <p:pic>
        <p:nvPicPr>
          <p:cNvPr id="19461" name="图片 4"/>
          <p:cNvPicPr>
            <a:picLocks noChangeAspect="1" noChangeArrowheads="1"/>
          </p:cNvPicPr>
          <p:nvPr/>
        </p:nvPicPr>
        <p:blipFill>
          <a:blip r:embed="rId2">
            <a:extLst>
              <a:ext uri="{28A0092B-C50C-407E-A947-70E740481C1C}">
                <a14:useLocalDpi xmlns:a14="http://schemas.microsoft.com/office/drawing/2010/main" val="0"/>
              </a:ext>
            </a:extLst>
          </a:blip>
          <a:srcRect t="37080" r="2669"/>
          <a:stretch>
            <a:fillRect/>
          </a:stretch>
        </p:blipFill>
        <p:spPr bwMode="auto">
          <a:xfrm>
            <a:off x="1009650" y="425450"/>
            <a:ext cx="1439863" cy="885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9462" name="Picture 4" descr="Z:\Projects\信息可视化研讨班课件\Class3\uncertaint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03650" y="1752600"/>
            <a:ext cx="4719638" cy="43100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390070557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标题 1"/>
          <p:cNvSpPr>
            <a:spLocks noChangeArrowheads="1"/>
          </p:cNvSpPr>
          <p:nvPr/>
        </p:nvSpPr>
        <p:spPr bwMode="auto">
          <a:xfrm>
            <a:off x="539750" y="3068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571500" indent="-571500" algn="ctr" eaLnBrk="1" hangingPunct="1">
              <a:buSzPct val="130000"/>
            </a:pPr>
            <a:endParaRPr lang="zh-CN" altLang="zh-CN" sz="4800">
              <a:sym typeface="Calibri" pitchFamily="34" charset="0"/>
            </a:endParaRPr>
          </a:p>
        </p:txBody>
      </p:sp>
      <p:sp>
        <p:nvSpPr>
          <p:cNvPr id="20483" name="标题 1"/>
          <p:cNvSpPr>
            <a:spLocks noGrp="1" noChangeArrowheads="1"/>
          </p:cNvSpPr>
          <p:nvPr>
            <p:ph type="ctrTitle"/>
          </p:nvPr>
        </p:nvSpPr>
        <p:spPr>
          <a:xfrm>
            <a:off x="730250" y="2520950"/>
            <a:ext cx="7772400" cy="908050"/>
          </a:xfrm>
          <a:ln/>
          <a:extLst>
            <a:ext uri="{91240B29-F687-4F45-9708-019B960494DF}">
              <a14:hiddenLine xmlns:a14="http://schemas.microsoft.com/office/drawing/2010/main" w="9525">
                <a:solidFill>
                  <a:srgbClr val="000000"/>
                </a:solidFill>
                <a:miter lim="800000"/>
                <a:headEnd/>
                <a:tailEnd/>
              </a14:hiddenLine>
            </a:ext>
          </a:extLst>
        </p:spPr>
        <p:txBody>
          <a:bodyPr anchor="t"/>
          <a:lstStyle/>
          <a:p>
            <a:pPr marL="0" indent="0"/>
            <a:r>
              <a:rPr lang="zh-CN" sz="4800" b="1">
                <a:latin typeface="黑体" pitchFamily="49" charset="-122"/>
                <a:ea typeface="黑体" pitchFamily="49" charset="-122"/>
                <a:sym typeface="黑体" pitchFamily="49" charset="-122"/>
              </a:rPr>
              <a:t>数据预处理</a:t>
            </a:r>
          </a:p>
        </p:txBody>
      </p:sp>
      <p:cxnSp>
        <p:nvCxnSpPr>
          <p:cNvPr id="20484" name="直接连接符 12"/>
          <p:cNvCxnSpPr>
            <a:cxnSpLocks noChangeShapeType="1"/>
          </p:cNvCxnSpPr>
          <p:nvPr/>
        </p:nvCxnSpPr>
        <p:spPr bwMode="auto">
          <a:xfrm>
            <a:off x="287338" y="3359150"/>
            <a:ext cx="8605837" cy="0"/>
          </a:xfrm>
          <a:prstGeom prst="line">
            <a:avLst/>
          </a:prstGeom>
          <a:noFill/>
          <a:ln w="25400" cap="flat" cmpd="sng">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pic>
        <p:nvPicPr>
          <p:cNvPr id="20485" name="图片 4"/>
          <p:cNvPicPr>
            <a:picLocks noChangeAspect="1" noChangeArrowheads="1"/>
          </p:cNvPicPr>
          <p:nvPr/>
        </p:nvPicPr>
        <p:blipFill>
          <a:blip r:embed="rId2">
            <a:extLst>
              <a:ext uri="{28A0092B-C50C-407E-A947-70E740481C1C}">
                <a14:useLocalDpi xmlns:a14="http://schemas.microsoft.com/office/drawing/2010/main" val="0"/>
              </a:ext>
            </a:extLst>
          </a:blip>
          <a:srcRect t="37080" r="2669"/>
          <a:stretch>
            <a:fillRect/>
          </a:stretch>
        </p:blipFill>
        <p:spPr bwMode="auto">
          <a:xfrm>
            <a:off x="1638300" y="2311400"/>
            <a:ext cx="1439863" cy="8842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0486" name="图片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35850" y="5105400"/>
            <a:ext cx="1181100" cy="1041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133678164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1506" name="直接连接符 12"/>
          <p:cNvCxnSpPr>
            <a:cxnSpLocks noChangeShapeType="1"/>
          </p:cNvCxnSpPr>
          <p:nvPr/>
        </p:nvCxnSpPr>
        <p:spPr bwMode="auto">
          <a:xfrm>
            <a:off x="287338" y="1412875"/>
            <a:ext cx="8605837" cy="0"/>
          </a:xfrm>
          <a:prstGeom prst="line">
            <a:avLst/>
          </a:prstGeom>
          <a:noFill/>
          <a:ln w="25400" cap="flat" cmpd="sng">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21507" name="标题 1"/>
          <p:cNvSpPr>
            <a:spLocks noGrp="1" noChangeArrowheads="1"/>
          </p:cNvSpPr>
          <p:nvPr/>
        </p:nvSpPr>
        <p:spPr bwMode="auto">
          <a:xfrm>
            <a:off x="730250" y="355600"/>
            <a:ext cx="8229600" cy="990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ctr" defTabSz="0" eaLnBrk="1" hangingPunct="1">
              <a:buSzPct val="130000"/>
              <a:buFontTx/>
              <a:buNone/>
            </a:pPr>
            <a:r>
              <a:rPr lang="zh-CN" altLang="en-US" sz="4400">
                <a:ea typeface="黑体" pitchFamily="49" charset="-122"/>
                <a:sym typeface="Calibri" pitchFamily="34" charset="0"/>
              </a:rPr>
              <a:t>标准系统架构</a:t>
            </a:r>
          </a:p>
        </p:txBody>
      </p:sp>
      <p:pic>
        <p:nvPicPr>
          <p:cNvPr id="21508" name="图片 4"/>
          <p:cNvPicPr>
            <a:picLocks noChangeAspect="1" noChangeArrowheads="1"/>
          </p:cNvPicPr>
          <p:nvPr/>
        </p:nvPicPr>
        <p:blipFill>
          <a:blip r:embed="rId2">
            <a:extLst>
              <a:ext uri="{28A0092B-C50C-407E-A947-70E740481C1C}">
                <a14:useLocalDpi xmlns:a14="http://schemas.microsoft.com/office/drawing/2010/main" val="0"/>
              </a:ext>
            </a:extLst>
          </a:blip>
          <a:srcRect t="37080" r="2669"/>
          <a:stretch>
            <a:fillRect/>
          </a:stretch>
        </p:blipFill>
        <p:spPr bwMode="auto">
          <a:xfrm>
            <a:off x="1009650" y="425450"/>
            <a:ext cx="1439863" cy="885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1509" name="Can 5"/>
          <p:cNvSpPr>
            <a:spLocks noChangeArrowheads="1"/>
          </p:cNvSpPr>
          <p:nvPr/>
        </p:nvSpPr>
        <p:spPr bwMode="auto">
          <a:xfrm>
            <a:off x="1042988" y="1844675"/>
            <a:ext cx="1296987" cy="1079500"/>
          </a:xfrm>
          <a:prstGeom prst="can">
            <a:avLst>
              <a:gd name="adj" fmla="val 25000"/>
            </a:avLst>
          </a:prstGeom>
          <a:gradFill rotWithShape="1">
            <a:gsLst>
              <a:gs pos="0">
                <a:srgbClr val="E5EEFF"/>
              </a:gs>
              <a:gs pos="64998">
                <a:srgbClr val="BFD5FF"/>
              </a:gs>
              <a:gs pos="100000">
                <a:srgbClr val="A3C4FF"/>
              </a:gs>
            </a:gsLst>
            <a:lin ang="5400000" scaled="1"/>
          </a:gradFill>
          <a:ln w="9525" cap="flat" cmpd="sng">
            <a:solidFill>
              <a:srgbClr val="4A7EBB"/>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r>
              <a:rPr lang="zh-CN" altLang="en-US">
                <a:solidFill>
                  <a:srgbClr val="000000"/>
                </a:solidFill>
                <a:ea typeface="黑体" pitchFamily="49" charset="-122"/>
                <a:sym typeface="Calibri" pitchFamily="34" charset="0"/>
              </a:rPr>
              <a:t>应用</a:t>
            </a:r>
            <a:endParaRPr lang="en-US">
              <a:solidFill>
                <a:srgbClr val="000000"/>
              </a:solidFill>
              <a:ea typeface="黑体" pitchFamily="49" charset="-122"/>
              <a:sym typeface="Calibri" pitchFamily="34" charset="0"/>
            </a:endParaRPr>
          </a:p>
          <a:p>
            <a:pPr algn="ctr"/>
            <a:r>
              <a:rPr lang="zh-CN" altLang="en-US">
                <a:solidFill>
                  <a:srgbClr val="000000"/>
                </a:solidFill>
                <a:ea typeface="黑体" pitchFamily="49" charset="-122"/>
                <a:sym typeface="Calibri" pitchFamily="34" charset="0"/>
              </a:rPr>
              <a:t>数据库</a:t>
            </a:r>
            <a:endParaRPr lang="en-US">
              <a:solidFill>
                <a:srgbClr val="000000"/>
              </a:solidFill>
              <a:ea typeface="黑体" pitchFamily="49" charset="-122"/>
              <a:sym typeface="Calibri" pitchFamily="34" charset="0"/>
            </a:endParaRPr>
          </a:p>
        </p:txBody>
      </p:sp>
      <p:pic>
        <p:nvPicPr>
          <p:cNvPr id="21510" name="Picture 6" descr="Screen Shot 2012-11-13 at 11.03.11 PM.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1550" y="2997200"/>
            <a:ext cx="1439863" cy="1355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1511" name="Picture 7" descr="Screen Shot 2012-11-13 at 11.03.56 PM.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2988" y="4365625"/>
            <a:ext cx="1235075" cy="1268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1512" name="Right Arrow 8"/>
          <p:cNvSpPr>
            <a:spLocks noChangeArrowheads="1"/>
          </p:cNvSpPr>
          <p:nvPr/>
        </p:nvSpPr>
        <p:spPr bwMode="auto">
          <a:xfrm>
            <a:off x="2916238" y="3357563"/>
            <a:ext cx="1079500" cy="431800"/>
          </a:xfrm>
          <a:prstGeom prst="rightArrow">
            <a:avLst>
              <a:gd name="adj1" fmla="val 50000"/>
              <a:gd name="adj2" fmla="val 50000"/>
            </a:avLst>
          </a:prstGeom>
          <a:solidFill>
            <a:srgbClr val="BFBFBF"/>
          </a:solidFill>
          <a:ln w="25400" cap="flat" cmpd="sng">
            <a:solidFill>
              <a:srgbClr val="7F7F7F"/>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zh-CN">
              <a:solidFill>
                <a:srgbClr val="000000"/>
              </a:solidFill>
              <a:latin typeface="黑体" pitchFamily="49" charset="-122"/>
              <a:ea typeface="黑体" pitchFamily="49" charset="-122"/>
            </a:endParaRPr>
          </a:p>
        </p:txBody>
      </p:sp>
      <p:sp>
        <p:nvSpPr>
          <p:cNvPr id="21513" name="TextBox 9"/>
          <p:cNvSpPr>
            <a:spLocks noChangeArrowheads="1"/>
          </p:cNvSpPr>
          <p:nvPr/>
        </p:nvSpPr>
        <p:spPr bwMode="auto">
          <a:xfrm>
            <a:off x="2339975" y="3789363"/>
            <a:ext cx="2232025" cy="1006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ctr" eaLnBrk="1" hangingPunct="1"/>
            <a:r>
              <a:rPr lang="en-US">
                <a:latin typeface="黑体" pitchFamily="49" charset="-122"/>
                <a:ea typeface="黑体" pitchFamily="49" charset="-122"/>
              </a:rPr>
              <a:t>ETL</a:t>
            </a:r>
            <a:endParaRPr lang="zh-CN" altLang="en-US">
              <a:latin typeface="黑体" pitchFamily="49" charset="-122"/>
              <a:ea typeface="黑体" pitchFamily="49" charset="-122"/>
            </a:endParaRPr>
          </a:p>
          <a:p>
            <a:pPr algn="ctr" eaLnBrk="1" hangingPunct="1"/>
            <a:r>
              <a:rPr lang="zh-CN" altLang="en-US" sz="1400">
                <a:latin typeface="黑体" pitchFamily="49" charset="-122"/>
                <a:ea typeface="黑体" pitchFamily="49" charset="-122"/>
              </a:rPr>
              <a:t>抽取（</a:t>
            </a:r>
            <a:r>
              <a:rPr lang="en-US" sz="1400">
                <a:latin typeface="黑体" pitchFamily="49" charset="-122"/>
                <a:ea typeface="黑体" pitchFamily="49" charset="-122"/>
              </a:rPr>
              <a:t>Extract</a:t>
            </a:r>
            <a:r>
              <a:rPr lang="zh-CN" altLang="en-US" sz="1400">
                <a:latin typeface="黑体" pitchFamily="49" charset="-122"/>
                <a:ea typeface="黑体" pitchFamily="49" charset="-122"/>
              </a:rPr>
              <a:t>）</a:t>
            </a:r>
            <a:endParaRPr lang="en-US" sz="1400">
              <a:latin typeface="黑体" pitchFamily="49" charset="-122"/>
              <a:ea typeface="黑体" pitchFamily="49" charset="-122"/>
            </a:endParaRPr>
          </a:p>
          <a:p>
            <a:pPr algn="ctr" eaLnBrk="1" hangingPunct="1"/>
            <a:r>
              <a:rPr lang="zh-CN" altLang="en-US" sz="1400">
                <a:latin typeface="黑体" pitchFamily="49" charset="-122"/>
                <a:ea typeface="黑体" pitchFamily="49" charset="-122"/>
              </a:rPr>
              <a:t>转化（</a:t>
            </a:r>
            <a:r>
              <a:rPr lang="en-US" sz="1400">
                <a:latin typeface="黑体" pitchFamily="49" charset="-122"/>
                <a:ea typeface="黑体" pitchFamily="49" charset="-122"/>
              </a:rPr>
              <a:t> Transform</a:t>
            </a:r>
            <a:r>
              <a:rPr lang="zh-CN" altLang="en-US" sz="1400">
                <a:latin typeface="黑体" pitchFamily="49" charset="-122"/>
                <a:ea typeface="黑体" pitchFamily="49" charset="-122"/>
              </a:rPr>
              <a:t>）</a:t>
            </a:r>
            <a:endParaRPr lang="en-US" sz="1400">
              <a:latin typeface="黑体" pitchFamily="49" charset="-122"/>
              <a:ea typeface="黑体" pitchFamily="49" charset="-122"/>
            </a:endParaRPr>
          </a:p>
          <a:p>
            <a:pPr algn="ctr" eaLnBrk="1" hangingPunct="1"/>
            <a:r>
              <a:rPr lang="zh-CN" altLang="en-US" sz="1400">
                <a:latin typeface="黑体" pitchFamily="49" charset="-122"/>
                <a:ea typeface="黑体" pitchFamily="49" charset="-122"/>
              </a:rPr>
              <a:t>装载（</a:t>
            </a:r>
            <a:r>
              <a:rPr lang="en-US" sz="1400">
                <a:latin typeface="黑体" pitchFamily="49" charset="-122"/>
                <a:ea typeface="黑体" pitchFamily="49" charset="-122"/>
              </a:rPr>
              <a:t>Load</a:t>
            </a:r>
            <a:r>
              <a:rPr lang="zh-CN" altLang="en-US" sz="1400">
                <a:latin typeface="黑体" pitchFamily="49" charset="-122"/>
                <a:ea typeface="黑体" pitchFamily="49" charset="-122"/>
              </a:rPr>
              <a:t>）</a:t>
            </a:r>
            <a:endParaRPr lang="en-US" sz="1400">
              <a:latin typeface="黑体" pitchFamily="49" charset="-122"/>
              <a:ea typeface="黑体" pitchFamily="49" charset="-122"/>
            </a:endParaRPr>
          </a:p>
        </p:txBody>
      </p:sp>
      <p:sp>
        <p:nvSpPr>
          <p:cNvPr id="21514" name="Can 10"/>
          <p:cNvSpPr>
            <a:spLocks noChangeArrowheads="1"/>
          </p:cNvSpPr>
          <p:nvPr/>
        </p:nvSpPr>
        <p:spPr bwMode="auto">
          <a:xfrm>
            <a:off x="4572000" y="2781300"/>
            <a:ext cx="3313113" cy="1727200"/>
          </a:xfrm>
          <a:prstGeom prst="can">
            <a:avLst>
              <a:gd name="adj" fmla="val 25000"/>
            </a:avLst>
          </a:prstGeom>
          <a:gradFill rotWithShape="1">
            <a:gsLst>
              <a:gs pos="0">
                <a:srgbClr val="EDEDED"/>
              </a:gs>
              <a:gs pos="64998">
                <a:srgbClr val="D0D0D0"/>
              </a:gs>
              <a:gs pos="100000">
                <a:srgbClr val="BCBCBC"/>
              </a:gs>
            </a:gsLst>
            <a:lin ang="5400000" scaled="1"/>
          </a:gradFill>
          <a:ln w="9525" cap="flat" cmpd="sng">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r>
              <a:rPr lang="zh-CN" altLang="en-US" sz="3200">
                <a:solidFill>
                  <a:srgbClr val="000000"/>
                </a:solidFill>
                <a:latin typeface="黑体" pitchFamily="49" charset="-122"/>
                <a:ea typeface="黑体" pitchFamily="49" charset="-122"/>
                <a:sym typeface="黑体" pitchFamily="49" charset="-122"/>
              </a:rPr>
              <a:t>数据仓库</a:t>
            </a:r>
          </a:p>
        </p:txBody>
      </p:sp>
      <p:sp>
        <p:nvSpPr>
          <p:cNvPr id="21515" name="Right Arrow 11"/>
          <p:cNvSpPr>
            <a:spLocks noChangeArrowheads="1"/>
          </p:cNvSpPr>
          <p:nvPr/>
        </p:nvSpPr>
        <p:spPr bwMode="auto">
          <a:xfrm rot="18953948">
            <a:off x="5229225" y="2136775"/>
            <a:ext cx="771525" cy="339725"/>
          </a:xfrm>
          <a:prstGeom prst="rightArrow">
            <a:avLst>
              <a:gd name="adj1" fmla="val 50000"/>
              <a:gd name="adj2" fmla="val 49994"/>
            </a:avLst>
          </a:prstGeom>
          <a:solidFill>
            <a:srgbClr val="BFBFBF"/>
          </a:solidFill>
          <a:ln w="25400" cap="flat" cmpd="sng">
            <a:solidFill>
              <a:srgbClr val="7F7F7F"/>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zh-CN">
              <a:solidFill>
                <a:srgbClr val="000000"/>
              </a:solidFill>
              <a:latin typeface="黑体" pitchFamily="49" charset="-122"/>
              <a:ea typeface="黑体" pitchFamily="49" charset="-122"/>
            </a:endParaRPr>
          </a:p>
        </p:txBody>
      </p:sp>
      <p:sp>
        <p:nvSpPr>
          <p:cNvPr id="21516" name="Right Arrow 12"/>
          <p:cNvSpPr>
            <a:spLocks noChangeArrowheads="1"/>
          </p:cNvSpPr>
          <p:nvPr/>
        </p:nvSpPr>
        <p:spPr bwMode="auto">
          <a:xfrm rot="2568171">
            <a:off x="4945063" y="4797425"/>
            <a:ext cx="771525" cy="339725"/>
          </a:xfrm>
          <a:prstGeom prst="rightArrow">
            <a:avLst>
              <a:gd name="adj1" fmla="val 50000"/>
              <a:gd name="adj2" fmla="val 49994"/>
            </a:avLst>
          </a:prstGeom>
          <a:solidFill>
            <a:srgbClr val="BFBFBF"/>
          </a:solidFill>
          <a:ln w="25400" cap="flat" cmpd="sng">
            <a:solidFill>
              <a:srgbClr val="7F7F7F"/>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zh-CN">
              <a:solidFill>
                <a:srgbClr val="000000"/>
              </a:solidFill>
              <a:latin typeface="黑体" pitchFamily="49" charset="-122"/>
              <a:ea typeface="黑体" pitchFamily="49" charset="-122"/>
            </a:endParaRPr>
          </a:p>
        </p:txBody>
      </p:sp>
      <p:sp>
        <p:nvSpPr>
          <p:cNvPr id="21517" name="Right Arrow 13"/>
          <p:cNvSpPr>
            <a:spLocks noChangeArrowheads="1"/>
          </p:cNvSpPr>
          <p:nvPr/>
        </p:nvSpPr>
        <p:spPr bwMode="auto">
          <a:xfrm rot="2568171">
            <a:off x="6529388" y="4797425"/>
            <a:ext cx="769937" cy="339725"/>
          </a:xfrm>
          <a:prstGeom prst="rightArrow">
            <a:avLst>
              <a:gd name="adj1" fmla="val 50000"/>
              <a:gd name="adj2" fmla="val 50017"/>
            </a:avLst>
          </a:prstGeom>
          <a:solidFill>
            <a:srgbClr val="BFBFBF"/>
          </a:solidFill>
          <a:ln w="25400" cap="flat" cmpd="sng">
            <a:solidFill>
              <a:srgbClr val="7F7F7F"/>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zh-CN">
              <a:solidFill>
                <a:srgbClr val="000000"/>
              </a:solidFill>
              <a:latin typeface="黑体" pitchFamily="49" charset="-122"/>
              <a:ea typeface="黑体" pitchFamily="49" charset="-122"/>
            </a:endParaRPr>
          </a:p>
        </p:txBody>
      </p:sp>
      <p:sp>
        <p:nvSpPr>
          <p:cNvPr id="21518" name="TextBox 14"/>
          <p:cNvSpPr>
            <a:spLocks noChangeArrowheads="1"/>
          </p:cNvSpPr>
          <p:nvPr/>
        </p:nvSpPr>
        <p:spPr bwMode="auto">
          <a:xfrm>
            <a:off x="5940425" y="1773238"/>
            <a:ext cx="1800225" cy="3667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eaLnBrk="1" hangingPunct="1"/>
            <a:r>
              <a:rPr lang="zh-CN" altLang="en-US">
                <a:ea typeface="黑体" pitchFamily="49" charset="-122"/>
              </a:rPr>
              <a:t>数据产品</a:t>
            </a:r>
          </a:p>
        </p:txBody>
      </p:sp>
      <p:sp>
        <p:nvSpPr>
          <p:cNvPr id="21519" name="TextBox 15"/>
          <p:cNvSpPr>
            <a:spLocks noChangeArrowheads="1"/>
          </p:cNvSpPr>
          <p:nvPr/>
        </p:nvSpPr>
        <p:spPr bwMode="auto">
          <a:xfrm>
            <a:off x="4787900" y="5373688"/>
            <a:ext cx="1800225" cy="3667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ctr" eaLnBrk="1" hangingPunct="1"/>
            <a:r>
              <a:rPr lang="zh-CN" altLang="en-US">
                <a:ea typeface="黑体" pitchFamily="49" charset="-122"/>
              </a:rPr>
              <a:t>商业智能</a:t>
            </a:r>
          </a:p>
        </p:txBody>
      </p:sp>
      <p:sp>
        <p:nvSpPr>
          <p:cNvPr id="21520" name="TextBox 16"/>
          <p:cNvSpPr>
            <a:spLocks noChangeArrowheads="1"/>
          </p:cNvSpPr>
          <p:nvPr/>
        </p:nvSpPr>
        <p:spPr bwMode="auto">
          <a:xfrm>
            <a:off x="6516688" y="5373688"/>
            <a:ext cx="1800225" cy="3667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ctr" eaLnBrk="1" hangingPunct="1"/>
            <a:r>
              <a:rPr lang="zh-CN" altLang="en-US">
                <a:ea typeface="黑体" pitchFamily="49" charset="-122"/>
              </a:rPr>
              <a:t>分析</a:t>
            </a:r>
          </a:p>
        </p:txBody>
      </p:sp>
      <p:sp>
        <p:nvSpPr>
          <p:cNvPr id="21521" name="椭圆 1"/>
          <p:cNvSpPr>
            <a:spLocks noChangeArrowheads="1"/>
          </p:cNvSpPr>
          <p:nvPr/>
        </p:nvSpPr>
        <p:spPr bwMode="auto">
          <a:xfrm>
            <a:off x="2454275" y="2806700"/>
            <a:ext cx="1873250" cy="2428875"/>
          </a:xfrm>
          <a:prstGeom prst="ellipse">
            <a:avLst/>
          </a:prstGeom>
          <a:noFill/>
          <a:ln w="25400" cap="flat" cmpd="sng">
            <a:solidFill>
              <a:srgbClr val="C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zh-CN">
              <a:solidFill>
                <a:srgbClr val="FFFFFF"/>
              </a:solidFill>
              <a:latin typeface="黑体" pitchFamily="49" charset="-122"/>
              <a:ea typeface="黑体" pitchFamily="49" charset="-122"/>
              <a:sym typeface="宋体" pitchFamily="2" charset="-122"/>
            </a:endParaRPr>
          </a:p>
        </p:txBody>
      </p:sp>
    </p:spTree>
    <p:extLst>
      <p:ext uri="{BB962C8B-B14F-4D97-AF65-F5344CB8AC3E}">
        <p14:creationId xmlns:p14="http://schemas.microsoft.com/office/powerpoint/2010/main" val="316256121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标题 1"/>
          <p:cNvSpPr>
            <a:spLocks noGrp="1" noChangeArrowheads="1"/>
          </p:cNvSpPr>
          <p:nvPr>
            <p:ph type="ctrTitle"/>
          </p:nvPr>
        </p:nvSpPr>
        <p:spPr>
          <a:xfrm>
            <a:off x="393700" y="355600"/>
            <a:ext cx="8229600" cy="990600"/>
          </a:xfrm>
          <a:ln/>
          <a:extLst>
            <a:ext uri="{91240B29-F687-4F45-9708-019B960494DF}">
              <a14:hiddenLine xmlns:a14="http://schemas.microsoft.com/office/drawing/2010/main" w="9525">
                <a:solidFill>
                  <a:srgbClr val="000000"/>
                </a:solidFill>
                <a:miter lim="800000"/>
                <a:headEnd/>
                <a:tailEnd/>
              </a14:hiddenLine>
            </a:ext>
          </a:extLst>
        </p:spPr>
        <p:txBody>
          <a:bodyPr/>
          <a:lstStyle/>
          <a:p>
            <a:pPr marL="0" indent="0"/>
            <a:r>
              <a:rPr lang="zh-CN" altLang="en-US">
                <a:ea typeface="黑体" pitchFamily="49" charset="-122"/>
              </a:rPr>
              <a:t>     ETL的内部过程</a:t>
            </a:r>
          </a:p>
        </p:txBody>
      </p:sp>
      <p:sp>
        <p:nvSpPr>
          <p:cNvPr id="22531" name="内容占位符 2"/>
          <p:cNvSpPr>
            <a:spLocks noGrp="1" noChangeArrowheads="1"/>
          </p:cNvSpPr>
          <p:nvPr>
            <p:ph type="subTitle" idx="1"/>
          </p:nvPr>
        </p:nvSpPr>
        <p:spPr>
          <a:xfrm>
            <a:off x="590550" y="1682750"/>
            <a:ext cx="8242300" cy="4375150"/>
          </a:xfrm>
          <a:ln/>
          <a:extLst>
            <a:ext uri="{91240B29-F687-4F45-9708-019B960494DF}">
              <a14:hiddenLine xmlns:a14="http://schemas.microsoft.com/office/drawing/2010/main" w="9525">
                <a:solidFill>
                  <a:srgbClr val="000000"/>
                </a:solidFill>
                <a:miter lim="800000"/>
                <a:headEnd/>
                <a:tailEnd/>
              </a14:hiddenLine>
            </a:ext>
          </a:extLst>
        </p:spPr>
        <p:txBody>
          <a:bodyPr/>
          <a:lstStyle/>
          <a:p>
            <a:pPr algn="l">
              <a:lnSpc>
                <a:spcPct val="120000"/>
              </a:lnSpc>
              <a:spcAft>
                <a:spcPct val="35000"/>
              </a:spcAft>
            </a:pPr>
            <a:r>
              <a:rPr lang="zh-CN">
                <a:ea typeface="黑体" pitchFamily="49" charset="-122"/>
              </a:rPr>
              <a:t>数据清理</a:t>
            </a:r>
          </a:p>
          <a:p>
            <a:pPr algn="l">
              <a:lnSpc>
                <a:spcPct val="120000"/>
              </a:lnSpc>
              <a:spcAft>
                <a:spcPct val="35000"/>
              </a:spcAft>
            </a:pPr>
            <a:r>
              <a:rPr lang="zh-CN">
                <a:ea typeface="黑体" pitchFamily="49" charset="-122"/>
              </a:rPr>
              <a:t>数据整合</a:t>
            </a:r>
          </a:p>
        </p:txBody>
      </p:sp>
      <p:pic>
        <p:nvPicPr>
          <p:cNvPr id="22532" name="图片 4"/>
          <p:cNvPicPr>
            <a:picLocks noChangeAspect="1" noChangeArrowheads="1"/>
          </p:cNvPicPr>
          <p:nvPr/>
        </p:nvPicPr>
        <p:blipFill>
          <a:blip r:embed="rId2">
            <a:extLst>
              <a:ext uri="{28A0092B-C50C-407E-A947-70E740481C1C}">
                <a14:useLocalDpi xmlns:a14="http://schemas.microsoft.com/office/drawing/2010/main" val="0"/>
              </a:ext>
            </a:extLst>
          </a:blip>
          <a:srcRect t="37080" r="2669"/>
          <a:stretch>
            <a:fillRect/>
          </a:stretch>
        </p:blipFill>
        <p:spPr bwMode="auto">
          <a:xfrm>
            <a:off x="1568450" y="425450"/>
            <a:ext cx="1439863" cy="885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cxnSp>
        <p:nvCxnSpPr>
          <p:cNvPr id="22533" name="直接连接符 12"/>
          <p:cNvCxnSpPr>
            <a:cxnSpLocks noChangeShapeType="1"/>
          </p:cNvCxnSpPr>
          <p:nvPr/>
        </p:nvCxnSpPr>
        <p:spPr bwMode="auto">
          <a:xfrm>
            <a:off x="287338" y="1412875"/>
            <a:ext cx="8605837" cy="0"/>
          </a:xfrm>
          <a:prstGeom prst="line">
            <a:avLst/>
          </a:prstGeom>
          <a:noFill/>
          <a:ln w="25400" cap="flat" cmpd="sng">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pic>
        <p:nvPicPr>
          <p:cNvPr id="22534" name="图片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35850" y="5105400"/>
            <a:ext cx="1181100" cy="1041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148367449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标题 1"/>
          <p:cNvSpPr>
            <a:spLocks noGrp="1" noChangeArrowheads="1"/>
          </p:cNvSpPr>
          <p:nvPr>
            <p:ph type="ctrTitle"/>
          </p:nvPr>
        </p:nvSpPr>
        <p:spPr>
          <a:xfrm>
            <a:off x="450850" y="355600"/>
            <a:ext cx="8229600" cy="990600"/>
          </a:xfrm>
          <a:ln/>
          <a:extLst>
            <a:ext uri="{91240B29-F687-4F45-9708-019B960494DF}">
              <a14:hiddenLine xmlns:a14="http://schemas.microsoft.com/office/drawing/2010/main" w="9525">
                <a:solidFill>
                  <a:srgbClr val="000000"/>
                </a:solidFill>
                <a:miter lim="800000"/>
                <a:headEnd/>
                <a:tailEnd/>
              </a14:hiddenLine>
            </a:ext>
          </a:extLst>
        </p:spPr>
        <p:txBody>
          <a:bodyPr/>
          <a:lstStyle/>
          <a:p>
            <a:pPr marL="0" indent="0"/>
            <a:r>
              <a:rPr lang="zh-CN" altLang="en-US">
                <a:ea typeface="黑体" pitchFamily="49" charset="-122"/>
              </a:rPr>
              <a:t>目录</a:t>
            </a:r>
          </a:p>
        </p:txBody>
      </p:sp>
      <p:sp>
        <p:nvSpPr>
          <p:cNvPr id="4099" name="内容占位符 2"/>
          <p:cNvSpPr>
            <a:spLocks noGrp="1" noChangeArrowheads="1"/>
          </p:cNvSpPr>
          <p:nvPr>
            <p:ph type="subTitle" idx="1"/>
          </p:nvPr>
        </p:nvSpPr>
        <p:spPr>
          <a:xfrm>
            <a:off x="1009650" y="1614488"/>
            <a:ext cx="6845300" cy="4513262"/>
          </a:xfrm>
          <a:ln/>
          <a:extLst>
            <a:ext uri="{91240B29-F687-4F45-9708-019B960494DF}">
              <a14:hiddenLine xmlns:a14="http://schemas.microsoft.com/office/drawing/2010/main" w="9525">
                <a:solidFill>
                  <a:srgbClr val="000000"/>
                </a:solidFill>
                <a:miter lim="800000"/>
                <a:headEnd/>
                <a:tailEnd/>
              </a14:hiddenLine>
            </a:ext>
          </a:extLst>
        </p:spPr>
        <p:txBody>
          <a:bodyPr/>
          <a:lstStyle/>
          <a:p>
            <a:pPr algn="l">
              <a:lnSpc>
                <a:spcPct val="150000"/>
              </a:lnSpc>
            </a:pPr>
            <a:r>
              <a:rPr lang="zh-CN">
                <a:ea typeface="黑体" pitchFamily="49" charset="-122"/>
              </a:rPr>
              <a:t>数据基础</a:t>
            </a:r>
          </a:p>
          <a:p>
            <a:pPr algn="l">
              <a:lnSpc>
                <a:spcPct val="150000"/>
              </a:lnSpc>
            </a:pPr>
            <a:r>
              <a:rPr lang="zh-CN">
                <a:ea typeface="黑体" pitchFamily="49" charset="-122"/>
              </a:rPr>
              <a:t>数据特征</a:t>
            </a:r>
          </a:p>
          <a:p>
            <a:pPr algn="l">
              <a:lnSpc>
                <a:spcPct val="150000"/>
              </a:lnSpc>
            </a:pPr>
            <a:r>
              <a:rPr lang="zh-CN">
                <a:ea typeface="黑体" pitchFamily="49" charset="-122"/>
              </a:rPr>
              <a:t>数据预处理</a:t>
            </a:r>
          </a:p>
          <a:p>
            <a:pPr algn="l">
              <a:lnSpc>
                <a:spcPct val="150000"/>
              </a:lnSpc>
            </a:pPr>
            <a:r>
              <a:rPr lang="zh-CN">
                <a:ea typeface="黑体" pitchFamily="49" charset="-122"/>
              </a:rPr>
              <a:t>数据存储</a:t>
            </a:r>
          </a:p>
          <a:p>
            <a:pPr algn="l">
              <a:lnSpc>
                <a:spcPct val="150000"/>
              </a:lnSpc>
            </a:pPr>
            <a:r>
              <a:rPr lang="zh-CN">
                <a:ea typeface="黑体" pitchFamily="49" charset="-122"/>
              </a:rPr>
              <a:t>数据分析</a:t>
            </a:r>
          </a:p>
        </p:txBody>
      </p:sp>
      <p:pic>
        <p:nvPicPr>
          <p:cNvPr id="4100" name="图片 4"/>
          <p:cNvPicPr>
            <a:picLocks noChangeAspect="1" noChangeArrowheads="1"/>
          </p:cNvPicPr>
          <p:nvPr/>
        </p:nvPicPr>
        <p:blipFill>
          <a:blip r:embed="rId2">
            <a:extLst>
              <a:ext uri="{28A0092B-C50C-407E-A947-70E740481C1C}">
                <a14:useLocalDpi xmlns:a14="http://schemas.microsoft.com/office/drawing/2010/main" val="0"/>
              </a:ext>
            </a:extLst>
          </a:blip>
          <a:srcRect t="37080" r="2669"/>
          <a:stretch>
            <a:fillRect/>
          </a:stretch>
        </p:blipFill>
        <p:spPr bwMode="auto">
          <a:xfrm>
            <a:off x="1638300" y="425450"/>
            <a:ext cx="1439863" cy="8842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cxnSp>
        <p:nvCxnSpPr>
          <p:cNvPr id="4101" name="直接连接符 12"/>
          <p:cNvCxnSpPr>
            <a:cxnSpLocks noChangeShapeType="1"/>
          </p:cNvCxnSpPr>
          <p:nvPr/>
        </p:nvCxnSpPr>
        <p:spPr bwMode="auto">
          <a:xfrm>
            <a:off x="287338" y="1412875"/>
            <a:ext cx="8605837" cy="0"/>
          </a:xfrm>
          <a:prstGeom prst="line">
            <a:avLst/>
          </a:prstGeom>
          <a:noFill/>
          <a:ln w="25400" cap="flat" cmpd="sng">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pic>
        <p:nvPicPr>
          <p:cNvPr id="4102" name="图片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35850" y="5105400"/>
            <a:ext cx="1181100" cy="1041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394889729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内容占位符 2"/>
          <p:cNvSpPr>
            <a:spLocks noGrp="1" noChangeArrowheads="1"/>
          </p:cNvSpPr>
          <p:nvPr>
            <p:ph type="subTitle" idx="1"/>
          </p:nvPr>
        </p:nvSpPr>
        <p:spPr>
          <a:xfrm>
            <a:off x="520700" y="1638300"/>
            <a:ext cx="8312150" cy="4514850"/>
          </a:xfrm>
          <a:ln/>
          <a:extLst>
            <a:ext uri="{91240B29-F687-4F45-9708-019B960494DF}">
              <a14:hiddenLine xmlns:a14="http://schemas.microsoft.com/office/drawing/2010/main" w="9525">
                <a:solidFill>
                  <a:srgbClr val="000000"/>
                </a:solidFill>
                <a:miter lim="800000"/>
                <a:headEnd/>
                <a:tailEnd/>
              </a14:hiddenLine>
            </a:ext>
          </a:extLst>
        </p:spPr>
        <p:txBody>
          <a:bodyPr/>
          <a:lstStyle/>
          <a:p>
            <a:pPr algn="l">
              <a:lnSpc>
                <a:spcPct val="120000"/>
              </a:lnSpc>
              <a:spcBef>
                <a:spcPct val="0"/>
              </a:spcBef>
            </a:pPr>
            <a:r>
              <a:rPr lang="zh-CN">
                <a:ea typeface="黑体" pitchFamily="49" charset="-122"/>
              </a:rPr>
              <a:t>原始数据通常含有杂质</a:t>
            </a:r>
          </a:p>
        </p:txBody>
      </p:sp>
      <p:cxnSp>
        <p:nvCxnSpPr>
          <p:cNvPr id="23555" name="直接连接符 12"/>
          <p:cNvCxnSpPr>
            <a:cxnSpLocks noChangeShapeType="1"/>
          </p:cNvCxnSpPr>
          <p:nvPr/>
        </p:nvCxnSpPr>
        <p:spPr bwMode="auto">
          <a:xfrm>
            <a:off x="287338" y="1412875"/>
            <a:ext cx="8605837" cy="0"/>
          </a:xfrm>
          <a:prstGeom prst="line">
            <a:avLst/>
          </a:prstGeom>
          <a:noFill/>
          <a:ln w="25400" cap="flat" cmpd="sng">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23556" name="标题 1"/>
          <p:cNvSpPr>
            <a:spLocks noGrp="1" noChangeArrowheads="1"/>
          </p:cNvSpPr>
          <p:nvPr/>
        </p:nvSpPr>
        <p:spPr bwMode="auto">
          <a:xfrm>
            <a:off x="730250" y="355600"/>
            <a:ext cx="8229600" cy="990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ctr" defTabSz="0" eaLnBrk="1" hangingPunct="1">
              <a:buSzPct val="130000"/>
              <a:buFontTx/>
              <a:buNone/>
            </a:pPr>
            <a:r>
              <a:rPr lang="zh-CN" altLang="en-US" sz="4400">
                <a:ea typeface="黑体" pitchFamily="49" charset="-122"/>
                <a:sym typeface="Calibri" pitchFamily="34" charset="0"/>
              </a:rPr>
              <a:t>  “Garbage in, garbage out.”</a:t>
            </a:r>
          </a:p>
        </p:txBody>
      </p:sp>
      <p:pic>
        <p:nvPicPr>
          <p:cNvPr id="23557" name="图片 4"/>
          <p:cNvPicPr>
            <a:picLocks noChangeAspect="1" noChangeArrowheads="1"/>
          </p:cNvPicPr>
          <p:nvPr/>
        </p:nvPicPr>
        <p:blipFill>
          <a:blip r:embed="rId2">
            <a:extLst>
              <a:ext uri="{28A0092B-C50C-407E-A947-70E740481C1C}">
                <a14:useLocalDpi xmlns:a14="http://schemas.microsoft.com/office/drawing/2010/main" val="0"/>
              </a:ext>
            </a:extLst>
          </a:blip>
          <a:srcRect t="37080" r="2669"/>
          <a:stretch>
            <a:fillRect/>
          </a:stretch>
        </p:blipFill>
        <p:spPr bwMode="auto">
          <a:xfrm>
            <a:off x="590550" y="425450"/>
            <a:ext cx="1439863" cy="885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3558" name="Picture 6" descr="data-quality-garbage-in-garbage-out.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64163" y="3038475"/>
            <a:ext cx="2927350" cy="1952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3559" name="Picture 7" descr="garbage-can_rgb.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4213" y="2606675"/>
            <a:ext cx="1873250" cy="2498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3560" name="Rounded Rectangle 8"/>
          <p:cNvSpPr>
            <a:spLocks noChangeArrowheads="1"/>
          </p:cNvSpPr>
          <p:nvPr/>
        </p:nvSpPr>
        <p:spPr bwMode="auto">
          <a:xfrm>
            <a:off x="3276600" y="3543300"/>
            <a:ext cx="1079500" cy="792163"/>
          </a:xfrm>
          <a:prstGeom prst="roundRect">
            <a:avLst>
              <a:gd name="adj" fmla="val 16667"/>
            </a:avLst>
          </a:prstGeom>
          <a:solidFill>
            <a:srgbClr val="FFFFFF"/>
          </a:solidFill>
          <a:ln w="25400" cap="flat" cmpd="sng">
            <a:solidFill>
              <a:srgbClr val="9BBB59"/>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r>
              <a:rPr lang="zh-CN" altLang="en-US">
                <a:solidFill>
                  <a:srgbClr val="000000"/>
                </a:solidFill>
                <a:latin typeface="宋体" pitchFamily="2" charset="-122"/>
                <a:ea typeface="黑体" pitchFamily="49" charset="-122"/>
                <a:sym typeface="宋体" pitchFamily="2" charset="-122"/>
              </a:rPr>
              <a:t>处理</a:t>
            </a:r>
            <a:endParaRPr lang="en-US">
              <a:solidFill>
                <a:srgbClr val="000000"/>
              </a:solidFill>
              <a:ea typeface="黑体" pitchFamily="49" charset="-122"/>
              <a:sym typeface="Calibri" pitchFamily="34" charset="0"/>
            </a:endParaRPr>
          </a:p>
          <a:p>
            <a:pPr algn="ctr"/>
            <a:r>
              <a:rPr lang="zh-CN" altLang="en-US">
                <a:solidFill>
                  <a:srgbClr val="000000"/>
                </a:solidFill>
                <a:latin typeface="宋体" pitchFamily="2" charset="-122"/>
                <a:ea typeface="黑体" pitchFamily="49" charset="-122"/>
                <a:sym typeface="宋体" pitchFamily="2" charset="-122"/>
              </a:rPr>
              <a:t>过程</a:t>
            </a:r>
            <a:endParaRPr lang="en-US">
              <a:solidFill>
                <a:srgbClr val="000000"/>
              </a:solidFill>
              <a:ea typeface="黑体" pitchFamily="49" charset="-122"/>
              <a:sym typeface="Calibri" pitchFamily="34" charset="0"/>
            </a:endParaRPr>
          </a:p>
        </p:txBody>
      </p:sp>
      <p:sp>
        <p:nvSpPr>
          <p:cNvPr id="23561" name="Right Arrow 11"/>
          <p:cNvSpPr>
            <a:spLocks noChangeArrowheads="1"/>
          </p:cNvSpPr>
          <p:nvPr/>
        </p:nvSpPr>
        <p:spPr bwMode="auto">
          <a:xfrm>
            <a:off x="2411413" y="3687763"/>
            <a:ext cx="792162" cy="431800"/>
          </a:xfrm>
          <a:prstGeom prst="rightArrow">
            <a:avLst>
              <a:gd name="adj1" fmla="val 50000"/>
              <a:gd name="adj2" fmla="val 50017"/>
            </a:avLst>
          </a:prstGeom>
          <a:solidFill>
            <a:srgbClr val="BFBFBF"/>
          </a:solidFill>
          <a:ln w="25400" cap="flat" cmpd="sng">
            <a:solidFill>
              <a:srgbClr val="7F7F7F"/>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zh-CN">
              <a:solidFill>
                <a:srgbClr val="000000"/>
              </a:solidFill>
              <a:latin typeface="黑体" pitchFamily="49" charset="-122"/>
              <a:ea typeface="黑体" pitchFamily="49" charset="-122"/>
            </a:endParaRPr>
          </a:p>
        </p:txBody>
      </p:sp>
      <p:sp>
        <p:nvSpPr>
          <p:cNvPr id="23562" name="Right Arrow 12"/>
          <p:cNvSpPr>
            <a:spLocks noChangeArrowheads="1"/>
          </p:cNvSpPr>
          <p:nvPr/>
        </p:nvSpPr>
        <p:spPr bwMode="auto">
          <a:xfrm>
            <a:off x="4500563" y="3687763"/>
            <a:ext cx="792162" cy="431800"/>
          </a:xfrm>
          <a:prstGeom prst="rightArrow">
            <a:avLst>
              <a:gd name="adj1" fmla="val 50000"/>
              <a:gd name="adj2" fmla="val 50017"/>
            </a:avLst>
          </a:prstGeom>
          <a:solidFill>
            <a:srgbClr val="BFBFBF"/>
          </a:solidFill>
          <a:ln w="25400" cap="flat" cmpd="sng">
            <a:solidFill>
              <a:srgbClr val="7F7F7F"/>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zh-CN">
              <a:solidFill>
                <a:srgbClr val="000000"/>
              </a:solidFill>
              <a:latin typeface="黑体" pitchFamily="49" charset="-122"/>
              <a:ea typeface="黑体" pitchFamily="49" charset="-122"/>
            </a:endParaRPr>
          </a:p>
        </p:txBody>
      </p:sp>
    </p:spTree>
    <p:extLst>
      <p:ext uri="{BB962C8B-B14F-4D97-AF65-F5344CB8AC3E}">
        <p14:creationId xmlns:p14="http://schemas.microsoft.com/office/powerpoint/2010/main" val="31237079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标题 1"/>
          <p:cNvSpPr>
            <a:spLocks noGrp="1" noChangeArrowheads="1"/>
          </p:cNvSpPr>
          <p:nvPr>
            <p:ph type="ctrTitle"/>
          </p:nvPr>
        </p:nvSpPr>
        <p:spPr>
          <a:xfrm>
            <a:off x="393700" y="355600"/>
            <a:ext cx="8229600" cy="990600"/>
          </a:xfrm>
          <a:ln/>
          <a:extLst>
            <a:ext uri="{91240B29-F687-4F45-9708-019B960494DF}">
              <a14:hiddenLine xmlns:a14="http://schemas.microsoft.com/office/drawing/2010/main" w="9525">
                <a:solidFill>
                  <a:srgbClr val="000000"/>
                </a:solidFill>
                <a:miter lim="800000"/>
                <a:headEnd/>
                <a:tailEnd/>
              </a14:hiddenLine>
            </a:ext>
          </a:extLst>
        </p:spPr>
        <p:txBody>
          <a:bodyPr/>
          <a:lstStyle/>
          <a:p>
            <a:pPr marL="0" indent="0"/>
            <a:r>
              <a:rPr lang="zh-CN" altLang="en-US">
                <a:ea typeface="黑体" pitchFamily="49" charset="-122"/>
              </a:rPr>
              <a:t>数据质量</a:t>
            </a:r>
          </a:p>
        </p:txBody>
      </p:sp>
      <p:sp>
        <p:nvSpPr>
          <p:cNvPr id="24579" name="内容占位符 2"/>
          <p:cNvSpPr>
            <a:spLocks noGrp="1" noChangeArrowheads="1"/>
          </p:cNvSpPr>
          <p:nvPr>
            <p:ph type="subTitle" idx="1"/>
          </p:nvPr>
        </p:nvSpPr>
        <p:spPr>
          <a:xfrm>
            <a:off x="590550" y="1612900"/>
            <a:ext cx="8242300" cy="4471988"/>
          </a:xfrm>
          <a:ln/>
          <a:extLst>
            <a:ext uri="{91240B29-F687-4F45-9708-019B960494DF}">
              <a14:hiddenLine xmlns:a14="http://schemas.microsoft.com/office/drawing/2010/main" w="9525">
                <a:solidFill>
                  <a:srgbClr val="000000"/>
                </a:solidFill>
                <a:miter lim="800000"/>
                <a:headEnd/>
                <a:tailEnd/>
              </a14:hiddenLine>
            </a:ext>
          </a:extLst>
        </p:spPr>
        <p:txBody>
          <a:bodyPr/>
          <a:lstStyle/>
          <a:p>
            <a:pPr algn="l">
              <a:lnSpc>
                <a:spcPct val="120000"/>
              </a:lnSpc>
              <a:spcAft>
                <a:spcPct val="35000"/>
              </a:spcAft>
            </a:pPr>
            <a:r>
              <a:rPr lang="zh-CN" sz="2800">
                <a:latin typeface="黑体" pitchFamily="49" charset="-122"/>
                <a:ea typeface="黑体" pitchFamily="49" charset="-122"/>
              </a:rPr>
              <a:t>数据质量：数据质量高 </a:t>
            </a:r>
            <a:r>
              <a:rPr lang="zh-CN" altLang="zh-CN" sz="2800">
                <a:latin typeface="黑体" pitchFamily="49" charset="-122"/>
                <a:ea typeface="黑体" pitchFamily="49" charset="-122"/>
              </a:rPr>
              <a:t>-&gt; </a:t>
            </a:r>
            <a:r>
              <a:rPr lang="zh-CN" sz="2800">
                <a:latin typeface="黑体" pitchFamily="49" charset="-122"/>
                <a:ea typeface="黑体" pitchFamily="49" charset="-122"/>
              </a:rPr>
              <a:t>对目标用途的符合度高</a:t>
            </a:r>
          </a:p>
          <a:p>
            <a:pPr lvl="1" algn="l">
              <a:lnSpc>
                <a:spcPct val="120000"/>
              </a:lnSpc>
              <a:spcAft>
                <a:spcPct val="35000"/>
              </a:spcAft>
            </a:pPr>
            <a:r>
              <a:rPr lang="zh-CN" sz="2400">
                <a:latin typeface="黑体" pitchFamily="49" charset="-122"/>
                <a:ea typeface="黑体" pitchFamily="49" charset="-122"/>
              </a:rPr>
              <a:t>精确性（</a:t>
            </a:r>
            <a:r>
              <a:rPr lang="zh-CN" altLang="zh-CN" sz="2400">
                <a:latin typeface="黑体" pitchFamily="49" charset="-122"/>
                <a:ea typeface="黑体" pitchFamily="49" charset="-122"/>
              </a:rPr>
              <a:t>Accuracy</a:t>
            </a:r>
            <a:r>
              <a:rPr lang="zh-CN" sz="2400">
                <a:latin typeface="黑体" pitchFamily="49" charset="-122"/>
                <a:ea typeface="黑体" pitchFamily="49" charset="-122"/>
              </a:rPr>
              <a:t>）</a:t>
            </a:r>
          </a:p>
          <a:p>
            <a:pPr lvl="1" algn="l">
              <a:lnSpc>
                <a:spcPct val="120000"/>
              </a:lnSpc>
              <a:spcAft>
                <a:spcPct val="35000"/>
              </a:spcAft>
            </a:pPr>
            <a:r>
              <a:rPr lang="zh-CN" sz="2400">
                <a:latin typeface="黑体" pitchFamily="49" charset="-122"/>
                <a:ea typeface="黑体" pitchFamily="49" charset="-122"/>
              </a:rPr>
              <a:t>完整性（</a:t>
            </a:r>
            <a:r>
              <a:rPr lang="zh-CN" altLang="zh-CN" sz="2400">
                <a:latin typeface="黑体" pitchFamily="49" charset="-122"/>
                <a:ea typeface="黑体" pitchFamily="49" charset="-122"/>
              </a:rPr>
              <a:t>Completeness</a:t>
            </a:r>
            <a:r>
              <a:rPr lang="zh-CN" sz="2400">
                <a:latin typeface="黑体" pitchFamily="49" charset="-122"/>
                <a:ea typeface="黑体" pitchFamily="49" charset="-122"/>
              </a:rPr>
              <a:t>）</a:t>
            </a:r>
          </a:p>
          <a:p>
            <a:pPr lvl="1" algn="l">
              <a:lnSpc>
                <a:spcPct val="120000"/>
              </a:lnSpc>
              <a:spcAft>
                <a:spcPct val="35000"/>
              </a:spcAft>
            </a:pPr>
            <a:r>
              <a:rPr lang="zh-CN" sz="2400">
                <a:latin typeface="黑体" pitchFamily="49" charset="-122"/>
                <a:ea typeface="黑体" pitchFamily="49" charset="-122"/>
              </a:rPr>
              <a:t>一致性（</a:t>
            </a:r>
            <a:r>
              <a:rPr lang="zh-CN" altLang="zh-CN" sz="2400">
                <a:latin typeface="黑体" pitchFamily="49" charset="-122"/>
                <a:ea typeface="黑体" pitchFamily="49" charset="-122"/>
              </a:rPr>
              <a:t>Consistency</a:t>
            </a:r>
            <a:r>
              <a:rPr lang="zh-CN" sz="2400">
                <a:latin typeface="黑体" pitchFamily="49" charset="-122"/>
                <a:ea typeface="黑体" pitchFamily="49" charset="-122"/>
              </a:rPr>
              <a:t>）</a:t>
            </a:r>
          </a:p>
          <a:p>
            <a:pPr lvl="1" algn="l">
              <a:lnSpc>
                <a:spcPct val="120000"/>
              </a:lnSpc>
              <a:spcAft>
                <a:spcPct val="35000"/>
              </a:spcAft>
            </a:pPr>
            <a:r>
              <a:rPr lang="zh-CN" sz="2400">
                <a:latin typeface="黑体" pitchFamily="49" charset="-122"/>
                <a:ea typeface="黑体" pitchFamily="49" charset="-122"/>
              </a:rPr>
              <a:t>适时性（</a:t>
            </a:r>
            <a:r>
              <a:rPr lang="zh-CN" altLang="zh-CN" sz="2400">
                <a:latin typeface="黑体" pitchFamily="49" charset="-122"/>
                <a:ea typeface="黑体" pitchFamily="49" charset="-122"/>
              </a:rPr>
              <a:t>Timeliness</a:t>
            </a:r>
            <a:r>
              <a:rPr lang="zh-CN" sz="2400">
                <a:latin typeface="黑体" pitchFamily="49" charset="-122"/>
                <a:ea typeface="黑体" pitchFamily="49" charset="-122"/>
              </a:rPr>
              <a:t>）</a:t>
            </a:r>
          </a:p>
          <a:p>
            <a:pPr lvl="1" algn="l">
              <a:lnSpc>
                <a:spcPct val="120000"/>
              </a:lnSpc>
              <a:spcAft>
                <a:spcPct val="35000"/>
              </a:spcAft>
            </a:pPr>
            <a:r>
              <a:rPr lang="zh-CN" sz="2400">
                <a:latin typeface="黑体" pitchFamily="49" charset="-122"/>
                <a:ea typeface="黑体" pitchFamily="49" charset="-122"/>
              </a:rPr>
              <a:t>可信性（</a:t>
            </a:r>
            <a:r>
              <a:rPr lang="zh-CN" altLang="zh-CN" sz="2400">
                <a:latin typeface="黑体" pitchFamily="49" charset="-122"/>
                <a:ea typeface="黑体" pitchFamily="49" charset="-122"/>
              </a:rPr>
              <a:t>Believability</a:t>
            </a:r>
            <a:r>
              <a:rPr lang="zh-CN" sz="2400">
                <a:latin typeface="黑体" pitchFamily="49" charset="-122"/>
                <a:ea typeface="黑体" pitchFamily="49" charset="-122"/>
              </a:rPr>
              <a:t>）</a:t>
            </a:r>
          </a:p>
          <a:p>
            <a:pPr lvl="1" algn="l">
              <a:lnSpc>
                <a:spcPct val="120000"/>
              </a:lnSpc>
              <a:spcAft>
                <a:spcPct val="35000"/>
              </a:spcAft>
            </a:pPr>
            <a:r>
              <a:rPr lang="zh-CN" sz="2400">
                <a:latin typeface="黑体" pitchFamily="49" charset="-122"/>
                <a:ea typeface="黑体" pitchFamily="49" charset="-122"/>
              </a:rPr>
              <a:t>可解释性（</a:t>
            </a:r>
            <a:r>
              <a:rPr lang="zh-CN" altLang="zh-CN" sz="2400">
                <a:latin typeface="黑体" pitchFamily="49" charset="-122"/>
                <a:ea typeface="黑体" pitchFamily="49" charset="-122"/>
              </a:rPr>
              <a:t>Interpretability</a:t>
            </a:r>
            <a:r>
              <a:rPr lang="zh-CN" sz="2400">
                <a:latin typeface="黑体" pitchFamily="49" charset="-122"/>
                <a:ea typeface="黑体" pitchFamily="49" charset="-122"/>
              </a:rPr>
              <a:t>）</a:t>
            </a:r>
          </a:p>
        </p:txBody>
      </p:sp>
      <p:pic>
        <p:nvPicPr>
          <p:cNvPr id="24580" name="图片 4"/>
          <p:cNvPicPr>
            <a:picLocks noChangeAspect="1" noChangeArrowheads="1"/>
          </p:cNvPicPr>
          <p:nvPr/>
        </p:nvPicPr>
        <p:blipFill>
          <a:blip r:embed="rId2">
            <a:extLst>
              <a:ext uri="{28A0092B-C50C-407E-A947-70E740481C1C}">
                <a14:useLocalDpi xmlns:a14="http://schemas.microsoft.com/office/drawing/2010/main" val="0"/>
              </a:ext>
            </a:extLst>
          </a:blip>
          <a:srcRect t="37080" r="2669"/>
          <a:stretch>
            <a:fillRect/>
          </a:stretch>
        </p:blipFill>
        <p:spPr bwMode="auto">
          <a:xfrm>
            <a:off x="1568450" y="425450"/>
            <a:ext cx="1439863" cy="885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cxnSp>
        <p:nvCxnSpPr>
          <p:cNvPr id="24581" name="直接连接符 12"/>
          <p:cNvCxnSpPr>
            <a:cxnSpLocks noChangeShapeType="1"/>
          </p:cNvCxnSpPr>
          <p:nvPr/>
        </p:nvCxnSpPr>
        <p:spPr bwMode="auto">
          <a:xfrm>
            <a:off x="287338" y="1412875"/>
            <a:ext cx="8605837" cy="0"/>
          </a:xfrm>
          <a:prstGeom prst="line">
            <a:avLst/>
          </a:prstGeom>
          <a:noFill/>
          <a:ln w="25400" cap="flat" cmpd="sng">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pic>
        <p:nvPicPr>
          <p:cNvPr id="24582" name="图片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35850" y="5105400"/>
            <a:ext cx="1181100" cy="1041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340072343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标题 1"/>
          <p:cNvSpPr>
            <a:spLocks noGrp="1" noChangeArrowheads="1"/>
          </p:cNvSpPr>
          <p:nvPr>
            <p:ph type="ctrTitle"/>
          </p:nvPr>
        </p:nvSpPr>
        <p:spPr>
          <a:xfrm>
            <a:off x="393700" y="355600"/>
            <a:ext cx="8229600" cy="990600"/>
          </a:xfrm>
          <a:ln/>
          <a:extLst>
            <a:ext uri="{91240B29-F687-4F45-9708-019B960494DF}">
              <a14:hiddenLine xmlns:a14="http://schemas.microsoft.com/office/drawing/2010/main" w="9525">
                <a:solidFill>
                  <a:srgbClr val="000000"/>
                </a:solidFill>
                <a:miter lim="800000"/>
                <a:headEnd/>
                <a:tailEnd/>
              </a14:hiddenLine>
            </a:ext>
          </a:extLst>
        </p:spPr>
        <p:txBody>
          <a:bodyPr/>
          <a:lstStyle/>
          <a:p>
            <a:pPr marL="0" indent="0"/>
            <a:r>
              <a:rPr lang="zh-CN" altLang="en-US">
                <a:ea typeface="黑体" pitchFamily="49" charset="-122"/>
              </a:rPr>
              <a:t>   数据可视化质量</a:t>
            </a:r>
          </a:p>
        </p:txBody>
      </p:sp>
      <p:sp>
        <p:nvSpPr>
          <p:cNvPr id="25603" name="内容占位符 2"/>
          <p:cNvSpPr>
            <a:spLocks noGrp="1" noChangeArrowheads="1"/>
          </p:cNvSpPr>
          <p:nvPr>
            <p:ph type="subTitle" idx="1"/>
          </p:nvPr>
        </p:nvSpPr>
        <p:spPr>
          <a:xfrm>
            <a:off x="590550" y="1612900"/>
            <a:ext cx="8242300" cy="4471988"/>
          </a:xfrm>
          <a:ln/>
          <a:extLst>
            <a:ext uri="{91240B29-F687-4F45-9708-019B960494DF}">
              <a14:hiddenLine xmlns:a14="http://schemas.microsoft.com/office/drawing/2010/main" w="9525">
                <a:solidFill>
                  <a:srgbClr val="000000"/>
                </a:solidFill>
                <a:miter lim="800000"/>
                <a:headEnd/>
                <a:tailEnd/>
              </a14:hiddenLine>
            </a:ext>
          </a:extLst>
        </p:spPr>
        <p:txBody>
          <a:bodyPr/>
          <a:lstStyle/>
          <a:p>
            <a:pPr algn="l">
              <a:lnSpc>
                <a:spcPct val="120000"/>
              </a:lnSpc>
              <a:spcAft>
                <a:spcPct val="35000"/>
              </a:spcAft>
            </a:pPr>
            <a:r>
              <a:rPr lang="zh-CN" altLang="en-US" sz="2800">
                <a:latin typeface="黑体" pitchFamily="49" charset="-122"/>
                <a:ea typeface="黑体" pitchFamily="49" charset="-122"/>
              </a:rPr>
              <a:t>数据墨水比（data-ink ratio）：</a:t>
            </a:r>
          </a:p>
          <a:p>
            <a:pPr algn="l">
              <a:lnSpc>
                <a:spcPct val="120000"/>
              </a:lnSpc>
              <a:spcAft>
                <a:spcPct val="35000"/>
              </a:spcAft>
            </a:pPr>
            <a:r>
              <a:rPr lang="zh-CN" altLang="en-US" sz="2800">
                <a:latin typeface="黑体" pitchFamily="49" charset="-122"/>
                <a:ea typeface="黑体" pitchFamily="49" charset="-122"/>
              </a:rPr>
              <a:t>		数据可视化质量的衡量标准</a:t>
            </a:r>
          </a:p>
        </p:txBody>
      </p:sp>
      <p:pic>
        <p:nvPicPr>
          <p:cNvPr id="25604" name="图片 4"/>
          <p:cNvPicPr>
            <a:picLocks noChangeAspect="1" noChangeArrowheads="1"/>
          </p:cNvPicPr>
          <p:nvPr/>
        </p:nvPicPr>
        <p:blipFill>
          <a:blip r:embed="rId2">
            <a:extLst>
              <a:ext uri="{28A0092B-C50C-407E-A947-70E740481C1C}">
                <a14:useLocalDpi xmlns:a14="http://schemas.microsoft.com/office/drawing/2010/main" val="0"/>
              </a:ext>
            </a:extLst>
          </a:blip>
          <a:srcRect t="37080" r="2669"/>
          <a:stretch>
            <a:fillRect/>
          </a:stretch>
        </p:blipFill>
        <p:spPr bwMode="auto">
          <a:xfrm>
            <a:off x="1358900" y="425450"/>
            <a:ext cx="1439863" cy="885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cxnSp>
        <p:nvCxnSpPr>
          <p:cNvPr id="25605" name="直接连接符 12"/>
          <p:cNvCxnSpPr>
            <a:cxnSpLocks noChangeShapeType="1"/>
          </p:cNvCxnSpPr>
          <p:nvPr/>
        </p:nvCxnSpPr>
        <p:spPr bwMode="auto">
          <a:xfrm>
            <a:off x="287338" y="1412875"/>
            <a:ext cx="8605837" cy="0"/>
          </a:xfrm>
          <a:prstGeom prst="line">
            <a:avLst/>
          </a:prstGeom>
          <a:noFill/>
          <a:ln w="25400" cap="flat" cmpd="sng">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pic>
        <p:nvPicPr>
          <p:cNvPr id="25606" name="Picture 7178" descr="apple:Users:icie:Desktop:Screen Shot 2012-08-09 at 4.44.16 PM.png"/>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0100" y="3009900"/>
            <a:ext cx="7519988" cy="2881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38006806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标题 1"/>
          <p:cNvSpPr>
            <a:spLocks noGrp="1" noChangeArrowheads="1"/>
          </p:cNvSpPr>
          <p:nvPr>
            <p:ph type="ctrTitle"/>
          </p:nvPr>
        </p:nvSpPr>
        <p:spPr>
          <a:xfrm>
            <a:off x="520700" y="355600"/>
            <a:ext cx="8229600" cy="990600"/>
          </a:xfrm>
          <a:ln/>
          <a:extLst>
            <a:ext uri="{91240B29-F687-4F45-9708-019B960494DF}">
              <a14:hiddenLine xmlns:a14="http://schemas.microsoft.com/office/drawing/2010/main" w="9525">
                <a:solidFill>
                  <a:srgbClr val="000000"/>
                </a:solidFill>
                <a:miter lim="800000"/>
                <a:headEnd/>
                <a:tailEnd/>
              </a14:hiddenLine>
            </a:ext>
          </a:extLst>
        </p:spPr>
        <p:txBody>
          <a:bodyPr/>
          <a:lstStyle/>
          <a:p>
            <a:pPr marL="0" indent="0"/>
            <a:r>
              <a:rPr lang="zh-CN" altLang="en-US">
                <a:ea typeface="黑体" pitchFamily="49" charset="-122"/>
              </a:rPr>
              <a:t>数据清洗</a:t>
            </a:r>
          </a:p>
        </p:txBody>
      </p:sp>
      <p:sp>
        <p:nvSpPr>
          <p:cNvPr id="26627" name="内容占位符 2"/>
          <p:cNvSpPr>
            <a:spLocks noGrp="1" noChangeArrowheads="1"/>
          </p:cNvSpPr>
          <p:nvPr>
            <p:ph type="subTitle" idx="1"/>
          </p:nvPr>
        </p:nvSpPr>
        <p:spPr>
          <a:xfrm>
            <a:off x="590550" y="1612900"/>
            <a:ext cx="8242300" cy="4471988"/>
          </a:xfrm>
          <a:ln/>
          <a:extLst>
            <a:ext uri="{91240B29-F687-4F45-9708-019B960494DF}">
              <a14:hiddenLine xmlns:a14="http://schemas.microsoft.com/office/drawing/2010/main" w="9525">
                <a:solidFill>
                  <a:srgbClr val="000000"/>
                </a:solidFill>
                <a:miter lim="800000"/>
                <a:headEnd/>
                <a:tailEnd/>
              </a14:hiddenLine>
            </a:ext>
          </a:extLst>
        </p:spPr>
        <p:txBody>
          <a:bodyPr/>
          <a:lstStyle/>
          <a:p>
            <a:pPr algn="l">
              <a:lnSpc>
                <a:spcPct val="120000"/>
              </a:lnSpc>
              <a:spcAft>
                <a:spcPct val="35000"/>
              </a:spcAft>
            </a:pPr>
            <a:r>
              <a:rPr lang="zh-CN" altLang="en-US">
                <a:latin typeface="黑体" pitchFamily="49" charset="-122"/>
                <a:ea typeface="黑体" pitchFamily="49" charset="-122"/>
              </a:rPr>
              <a:t>	数据清理：检测和清除数据中的错误和不一致，以提高数据质量</a:t>
            </a:r>
          </a:p>
        </p:txBody>
      </p:sp>
      <p:pic>
        <p:nvPicPr>
          <p:cNvPr id="26628" name="图片 4"/>
          <p:cNvPicPr>
            <a:picLocks noChangeAspect="1" noChangeArrowheads="1"/>
          </p:cNvPicPr>
          <p:nvPr/>
        </p:nvPicPr>
        <p:blipFill>
          <a:blip r:embed="rId2">
            <a:extLst>
              <a:ext uri="{28A0092B-C50C-407E-A947-70E740481C1C}">
                <a14:useLocalDpi xmlns:a14="http://schemas.microsoft.com/office/drawing/2010/main" val="0"/>
              </a:ext>
            </a:extLst>
          </a:blip>
          <a:srcRect t="37080" r="2669"/>
          <a:stretch>
            <a:fillRect/>
          </a:stretch>
        </p:blipFill>
        <p:spPr bwMode="auto">
          <a:xfrm>
            <a:off x="1708150" y="425450"/>
            <a:ext cx="1439863" cy="885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cxnSp>
        <p:nvCxnSpPr>
          <p:cNvPr id="26629" name="直接连接符 12"/>
          <p:cNvCxnSpPr>
            <a:cxnSpLocks noChangeShapeType="1"/>
          </p:cNvCxnSpPr>
          <p:nvPr/>
        </p:nvCxnSpPr>
        <p:spPr bwMode="auto">
          <a:xfrm>
            <a:off x="287338" y="1412875"/>
            <a:ext cx="8605837" cy="0"/>
          </a:xfrm>
          <a:prstGeom prst="line">
            <a:avLst/>
          </a:prstGeom>
          <a:noFill/>
          <a:ln w="25400" cap="flat" cmpd="sng">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26630" name="圆柱形 1"/>
          <p:cNvSpPr>
            <a:spLocks noChangeArrowheads="1"/>
          </p:cNvSpPr>
          <p:nvPr/>
        </p:nvSpPr>
        <p:spPr bwMode="auto">
          <a:xfrm>
            <a:off x="2051050" y="4005263"/>
            <a:ext cx="1296988" cy="1008062"/>
          </a:xfrm>
          <a:prstGeom prst="can">
            <a:avLst>
              <a:gd name="adj" fmla="val 25000"/>
            </a:avLst>
          </a:prstGeom>
          <a:solidFill>
            <a:srgbClr val="BFBFBF"/>
          </a:solidFill>
          <a:ln w="9525" cap="flat" cmpd="sng">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r>
              <a:rPr lang="en-US">
                <a:solidFill>
                  <a:srgbClr val="000000"/>
                </a:solidFill>
                <a:latin typeface="黑体" pitchFamily="49" charset="-122"/>
                <a:ea typeface="黑体" pitchFamily="49" charset="-122"/>
                <a:sym typeface="Calibri" pitchFamily="34" charset="0"/>
              </a:rPr>
              <a:t>Data…</a:t>
            </a:r>
          </a:p>
        </p:txBody>
      </p:sp>
      <p:sp>
        <p:nvSpPr>
          <p:cNvPr id="26631" name="椭圆 2"/>
          <p:cNvSpPr>
            <a:spLocks noChangeArrowheads="1"/>
          </p:cNvSpPr>
          <p:nvPr/>
        </p:nvSpPr>
        <p:spPr bwMode="auto">
          <a:xfrm>
            <a:off x="2916238" y="3897313"/>
            <a:ext cx="215900" cy="215900"/>
          </a:xfrm>
          <a:prstGeom prst="ellipse">
            <a:avLst/>
          </a:prstGeom>
          <a:solidFill>
            <a:schemeClr val="bg1"/>
          </a:solidFill>
          <a:ln w="25400" cap="flat" cmpd="sng">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zh-CN">
              <a:solidFill>
                <a:srgbClr val="FFFFFF"/>
              </a:solidFill>
              <a:latin typeface="黑体" pitchFamily="49" charset="-122"/>
              <a:ea typeface="黑体" pitchFamily="49" charset="-122"/>
              <a:sym typeface="宋体" pitchFamily="2" charset="-122"/>
            </a:endParaRPr>
          </a:p>
        </p:txBody>
      </p:sp>
      <p:sp>
        <p:nvSpPr>
          <p:cNvPr id="26632" name="椭圆 7"/>
          <p:cNvSpPr>
            <a:spLocks noChangeArrowheads="1"/>
          </p:cNvSpPr>
          <p:nvPr/>
        </p:nvSpPr>
        <p:spPr bwMode="auto">
          <a:xfrm>
            <a:off x="2547938" y="3810000"/>
            <a:ext cx="303212" cy="303213"/>
          </a:xfrm>
          <a:prstGeom prst="ellipse">
            <a:avLst/>
          </a:prstGeom>
          <a:solidFill>
            <a:schemeClr val="bg1"/>
          </a:solidFill>
          <a:ln w="25400" cap="flat" cmpd="sng">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zh-CN">
              <a:solidFill>
                <a:srgbClr val="FFFFFF"/>
              </a:solidFill>
              <a:latin typeface="黑体" pitchFamily="49" charset="-122"/>
              <a:ea typeface="黑体" pitchFamily="49" charset="-122"/>
              <a:sym typeface="宋体" pitchFamily="2" charset="-122"/>
            </a:endParaRPr>
          </a:p>
        </p:txBody>
      </p:sp>
      <p:sp>
        <p:nvSpPr>
          <p:cNvPr id="26633" name="椭圆 8"/>
          <p:cNvSpPr>
            <a:spLocks noChangeArrowheads="1"/>
          </p:cNvSpPr>
          <p:nvPr/>
        </p:nvSpPr>
        <p:spPr bwMode="auto">
          <a:xfrm>
            <a:off x="2482850" y="4005263"/>
            <a:ext cx="173038" cy="173037"/>
          </a:xfrm>
          <a:prstGeom prst="ellipse">
            <a:avLst/>
          </a:prstGeom>
          <a:solidFill>
            <a:schemeClr val="bg1"/>
          </a:solidFill>
          <a:ln w="25400" cap="flat" cmpd="sng">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zh-CN">
              <a:solidFill>
                <a:srgbClr val="FFFFFF"/>
              </a:solidFill>
              <a:latin typeface="黑体" pitchFamily="49" charset="-122"/>
              <a:ea typeface="黑体" pitchFamily="49" charset="-122"/>
              <a:sym typeface="宋体" pitchFamily="2" charset="-122"/>
            </a:endParaRPr>
          </a:p>
        </p:txBody>
      </p:sp>
      <p:sp>
        <p:nvSpPr>
          <p:cNvPr id="26634" name="椭圆 9"/>
          <p:cNvSpPr>
            <a:spLocks noChangeArrowheads="1"/>
          </p:cNvSpPr>
          <p:nvPr/>
        </p:nvSpPr>
        <p:spPr bwMode="auto">
          <a:xfrm>
            <a:off x="2266950" y="4059238"/>
            <a:ext cx="107950" cy="107950"/>
          </a:xfrm>
          <a:prstGeom prst="ellipse">
            <a:avLst/>
          </a:prstGeom>
          <a:solidFill>
            <a:schemeClr val="bg1"/>
          </a:solidFill>
          <a:ln w="25400" cap="flat" cmpd="sng">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zh-CN">
              <a:solidFill>
                <a:srgbClr val="FFFFFF"/>
              </a:solidFill>
              <a:latin typeface="黑体" pitchFamily="49" charset="-122"/>
              <a:ea typeface="黑体" pitchFamily="49" charset="-122"/>
              <a:sym typeface="宋体" pitchFamily="2" charset="-122"/>
            </a:endParaRPr>
          </a:p>
        </p:txBody>
      </p:sp>
      <p:sp>
        <p:nvSpPr>
          <p:cNvPr id="26635" name="椭圆 10"/>
          <p:cNvSpPr>
            <a:spLocks noChangeArrowheads="1"/>
          </p:cNvSpPr>
          <p:nvPr/>
        </p:nvSpPr>
        <p:spPr bwMode="auto">
          <a:xfrm>
            <a:off x="2105025" y="3709988"/>
            <a:ext cx="215900" cy="215900"/>
          </a:xfrm>
          <a:prstGeom prst="ellipse">
            <a:avLst/>
          </a:prstGeom>
          <a:solidFill>
            <a:schemeClr val="bg1"/>
          </a:solidFill>
          <a:ln w="25400" cap="flat" cmpd="sng">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zh-CN">
              <a:solidFill>
                <a:srgbClr val="FFFFFF"/>
              </a:solidFill>
              <a:latin typeface="黑体" pitchFamily="49" charset="-122"/>
              <a:ea typeface="黑体" pitchFamily="49" charset="-122"/>
              <a:sym typeface="宋体" pitchFamily="2" charset="-122"/>
            </a:endParaRPr>
          </a:p>
        </p:txBody>
      </p:sp>
      <p:sp>
        <p:nvSpPr>
          <p:cNvPr id="26636" name="椭圆 11"/>
          <p:cNvSpPr>
            <a:spLocks noChangeArrowheads="1"/>
          </p:cNvSpPr>
          <p:nvPr/>
        </p:nvSpPr>
        <p:spPr bwMode="auto">
          <a:xfrm>
            <a:off x="3152775" y="3681413"/>
            <a:ext cx="215900" cy="215900"/>
          </a:xfrm>
          <a:prstGeom prst="ellipse">
            <a:avLst/>
          </a:prstGeom>
          <a:solidFill>
            <a:schemeClr val="bg1"/>
          </a:solidFill>
          <a:ln w="25400" cap="flat" cmpd="sng">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zh-CN">
              <a:solidFill>
                <a:srgbClr val="FFFFFF"/>
              </a:solidFill>
              <a:latin typeface="黑体" pitchFamily="49" charset="-122"/>
              <a:ea typeface="黑体" pitchFamily="49" charset="-122"/>
              <a:sym typeface="宋体" pitchFamily="2" charset="-122"/>
            </a:endParaRPr>
          </a:p>
        </p:txBody>
      </p:sp>
      <p:sp>
        <p:nvSpPr>
          <p:cNvPr id="26637" name="椭圆 12"/>
          <p:cNvSpPr>
            <a:spLocks noChangeArrowheads="1"/>
          </p:cNvSpPr>
          <p:nvPr/>
        </p:nvSpPr>
        <p:spPr bwMode="auto">
          <a:xfrm>
            <a:off x="2851150" y="3644900"/>
            <a:ext cx="215900" cy="215900"/>
          </a:xfrm>
          <a:prstGeom prst="ellipse">
            <a:avLst/>
          </a:prstGeom>
          <a:solidFill>
            <a:schemeClr val="bg1"/>
          </a:solidFill>
          <a:ln w="25400" cap="flat" cmpd="sng">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zh-CN">
              <a:solidFill>
                <a:srgbClr val="FFFFFF"/>
              </a:solidFill>
              <a:latin typeface="黑体" pitchFamily="49" charset="-122"/>
              <a:ea typeface="黑体" pitchFamily="49" charset="-122"/>
              <a:sym typeface="宋体" pitchFamily="2" charset="-122"/>
            </a:endParaRPr>
          </a:p>
        </p:txBody>
      </p:sp>
      <p:sp>
        <p:nvSpPr>
          <p:cNvPr id="26638" name="椭圆 13"/>
          <p:cNvSpPr>
            <a:spLocks noChangeArrowheads="1"/>
          </p:cNvSpPr>
          <p:nvPr/>
        </p:nvSpPr>
        <p:spPr bwMode="auto">
          <a:xfrm>
            <a:off x="2505075" y="3536950"/>
            <a:ext cx="107950" cy="107950"/>
          </a:xfrm>
          <a:prstGeom prst="ellipse">
            <a:avLst/>
          </a:prstGeom>
          <a:solidFill>
            <a:schemeClr val="bg1"/>
          </a:solidFill>
          <a:ln w="25400" cap="flat" cmpd="sng">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zh-CN">
              <a:solidFill>
                <a:srgbClr val="FFFFFF"/>
              </a:solidFill>
              <a:latin typeface="黑体" pitchFamily="49" charset="-122"/>
              <a:ea typeface="黑体" pitchFamily="49" charset="-122"/>
              <a:sym typeface="宋体" pitchFamily="2" charset="-122"/>
            </a:endParaRPr>
          </a:p>
        </p:txBody>
      </p:sp>
      <p:sp>
        <p:nvSpPr>
          <p:cNvPr id="26639" name="椭圆 14"/>
          <p:cNvSpPr>
            <a:spLocks noChangeArrowheads="1"/>
          </p:cNvSpPr>
          <p:nvPr/>
        </p:nvSpPr>
        <p:spPr bwMode="auto">
          <a:xfrm>
            <a:off x="2741613" y="3448050"/>
            <a:ext cx="107950" cy="107950"/>
          </a:xfrm>
          <a:prstGeom prst="ellipse">
            <a:avLst/>
          </a:prstGeom>
          <a:solidFill>
            <a:schemeClr val="bg1"/>
          </a:solidFill>
          <a:ln w="25400" cap="flat" cmpd="sng">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zh-CN">
              <a:solidFill>
                <a:srgbClr val="FFFFFF"/>
              </a:solidFill>
              <a:latin typeface="黑体" pitchFamily="49" charset="-122"/>
              <a:ea typeface="黑体" pitchFamily="49" charset="-122"/>
              <a:sym typeface="宋体" pitchFamily="2" charset="-122"/>
            </a:endParaRPr>
          </a:p>
        </p:txBody>
      </p:sp>
      <p:sp>
        <p:nvSpPr>
          <p:cNvPr id="26640" name="椭圆 15"/>
          <p:cNvSpPr>
            <a:spLocks noChangeArrowheads="1"/>
          </p:cNvSpPr>
          <p:nvPr/>
        </p:nvSpPr>
        <p:spPr bwMode="auto">
          <a:xfrm>
            <a:off x="2398713" y="3679825"/>
            <a:ext cx="220662" cy="219075"/>
          </a:xfrm>
          <a:prstGeom prst="ellipse">
            <a:avLst/>
          </a:prstGeom>
          <a:solidFill>
            <a:schemeClr val="bg1"/>
          </a:solidFill>
          <a:ln w="25400" cap="flat" cmpd="sng">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zh-CN">
              <a:solidFill>
                <a:srgbClr val="FFFFFF"/>
              </a:solidFill>
              <a:latin typeface="黑体" pitchFamily="49" charset="-122"/>
              <a:ea typeface="黑体" pitchFamily="49" charset="-122"/>
              <a:sym typeface="宋体" pitchFamily="2" charset="-122"/>
            </a:endParaRPr>
          </a:p>
        </p:txBody>
      </p:sp>
      <p:sp>
        <p:nvSpPr>
          <p:cNvPr id="26641" name="直接箭头连接符 4"/>
          <p:cNvSpPr>
            <a:spLocks noChangeShapeType="1"/>
          </p:cNvSpPr>
          <p:nvPr/>
        </p:nvSpPr>
        <p:spPr bwMode="auto">
          <a:xfrm>
            <a:off x="3851275" y="4365625"/>
            <a:ext cx="1441450" cy="0"/>
          </a:xfrm>
          <a:prstGeom prst="straightConnector1">
            <a:avLst/>
          </a:prstGeom>
          <a:noFill/>
          <a:ln w="9525" cap="flat" cmpd="sng">
            <a:solidFill>
              <a:srgbClr val="00000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6642" name="圆柱形 18"/>
          <p:cNvSpPr>
            <a:spLocks noChangeArrowheads="1"/>
          </p:cNvSpPr>
          <p:nvPr/>
        </p:nvSpPr>
        <p:spPr bwMode="auto">
          <a:xfrm>
            <a:off x="5724525" y="4005263"/>
            <a:ext cx="1295400" cy="1008062"/>
          </a:xfrm>
          <a:prstGeom prst="can">
            <a:avLst>
              <a:gd name="adj" fmla="val 25000"/>
            </a:avLst>
          </a:prstGeom>
          <a:solidFill>
            <a:srgbClr val="FFFFFF"/>
          </a:solidFill>
          <a:ln w="25400" cap="flat" cmpd="sng">
            <a:solidFill>
              <a:schemeClr val="accent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r>
              <a:rPr lang="en-US">
                <a:solidFill>
                  <a:srgbClr val="000000"/>
                </a:solidFill>
                <a:latin typeface="黑体" pitchFamily="49" charset="-122"/>
                <a:ea typeface="黑体" pitchFamily="49" charset="-122"/>
                <a:sym typeface="Calibri" pitchFamily="34" charset="0"/>
              </a:rPr>
              <a:t>Data!</a:t>
            </a:r>
          </a:p>
        </p:txBody>
      </p:sp>
      <p:sp>
        <p:nvSpPr>
          <p:cNvPr id="26643" name="太阳形 6"/>
          <p:cNvSpPr>
            <a:spLocks noChangeArrowheads="1"/>
          </p:cNvSpPr>
          <p:nvPr/>
        </p:nvSpPr>
        <p:spPr bwMode="auto">
          <a:xfrm>
            <a:off x="6877050" y="3494088"/>
            <a:ext cx="431800" cy="431800"/>
          </a:xfrm>
          <a:prstGeom prst="sun">
            <a:avLst>
              <a:gd name="adj" fmla="val 25000"/>
            </a:avLst>
          </a:prstGeom>
          <a:solidFill>
            <a:srgbClr val="FFFFFF"/>
          </a:solidFill>
          <a:ln w="25400" cap="flat" cmpd="sng">
            <a:solidFill>
              <a:srgbClr val="F79646"/>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zh-CN">
              <a:solidFill>
                <a:srgbClr val="000000"/>
              </a:solidFill>
              <a:latin typeface="黑体" pitchFamily="49" charset="-122"/>
              <a:ea typeface="黑体" pitchFamily="49" charset="-122"/>
              <a:sym typeface="宋体" pitchFamily="2" charset="-122"/>
            </a:endParaRPr>
          </a:p>
        </p:txBody>
      </p:sp>
      <p:sp>
        <p:nvSpPr>
          <p:cNvPr id="26644" name="十字星 16"/>
          <p:cNvSpPr>
            <a:spLocks noChangeArrowheads="1"/>
          </p:cNvSpPr>
          <p:nvPr/>
        </p:nvSpPr>
        <p:spPr bwMode="auto">
          <a:xfrm>
            <a:off x="5580063" y="3910013"/>
            <a:ext cx="369887" cy="369887"/>
          </a:xfrm>
          <a:prstGeom prst="star4">
            <a:avLst>
              <a:gd name="adj" fmla="val 19778"/>
            </a:avLst>
          </a:prstGeom>
          <a:solidFill>
            <a:srgbClr val="FFFF00"/>
          </a:solidFill>
          <a:ln w="9525" cap="flat" cmpd="sng">
            <a:solidFill>
              <a:srgbClr val="FFC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zh-CN">
              <a:solidFill>
                <a:srgbClr val="000000"/>
              </a:solidFill>
              <a:latin typeface="黑体" pitchFamily="49" charset="-122"/>
              <a:ea typeface="黑体" pitchFamily="49" charset="-122"/>
              <a:sym typeface="宋体" pitchFamily="2" charset="-122"/>
            </a:endParaRPr>
          </a:p>
        </p:txBody>
      </p:sp>
    </p:spTree>
    <p:extLst>
      <p:ext uri="{BB962C8B-B14F-4D97-AF65-F5344CB8AC3E}">
        <p14:creationId xmlns:p14="http://schemas.microsoft.com/office/powerpoint/2010/main" val="200745300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650" name="直接连接符 12"/>
          <p:cNvCxnSpPr>
            <a:cxnSpLocks noChangeShapeType="1"/>
          </p:cNvCxnSpPr>
          <p:nvPr/>
        </p:nvCxnSpPr>
        <p:spPr bwMode="auto">
          <a:xfrm>
            <a:off x="287338" y="1412875"/>
            <a:ext cx="8605837" cy="0"/>
          </a:xfrm>
          <a:prstGeom prst="line">
            <a:avLst/>
          </a:prstGeom>
          <a:noFill/>
          <a:ln w="25400" cap="flat" cmpd="sng">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pic>
        <p:nvPicPr>
          <p:cNvPr id="27651" name="图片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35850" y="5105400"/>
            <a:ext cx="1181100" cy="1041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7652" name="标题 1"/>
          <p:cNvSpPr>
            <a:spLocks noGrp="1" noChangeArrowheads="1"/>
          </p:cNvSpPr>
          <p:nvPr/>
        </p:nvSpPr>
        <p:spPr bwMode="auto">
          <a:xfrm>
            <a:off x="1358900" y="355600"/>
            <a:ext cx="7334250" cy="990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ctr" defTabSz="0" eaLnBrk="1" hangingPunct="1">
              <a:buSzPct val="130000"/>
              <a:buFontTx/>
              <a:buNone/>
            </a:pPr>
            <a:r>
              <a:rPr lang="zh-CN" altLang="en-US" sz="4400">
                <a:ea typeface="黑体" pitchFamily="49" charset="-122"/>
                <a:sym typeface="Calibri" pitchFamily="34" charset="0"/>
              </a:rPr>
              <a:t>数据错误类型及处理方法</a:t>
            </a:r>
          </a:p>
        </p:txBody>
      </p:sp>
      <p:pic>
        <p:nvPicPr>
          <p:cNvPr id="27653" name="图片 4"/>
          <p:cNvPicPr>
            <a:picLocks noChangeAspect="1" noChangeArrowheads="1"/>
          </p:cNvPicPr>
          <p:nvPr/>
        </p:nvPicPr>
        <p:blipFill>
          <a:blip r:embed="rId3">
            <a:extLst>
              <a:ext uri="{28A0092B-C50C-407E-A947-70E740481C1C}">
                <a14:useLocalDpi xmlns:a14="http://schemas.microsoft.com/office/drawing/2010/main" val="0"/>
              </a:ext>
            </a:extLst>
          </a:blip>
          <a:srcRect t="37080" r="2669"/>
          <a:stretch>
            <a:fillRect/>
          </a:stretch>
        </p:blipFill>
        <p:spPr bwMode="auto">
          <a:xfrm>
            <a:off x="520700" y="425450"/>
            <a:ext cx="1439863" cy="885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7654" name="内容占位符 2"/>
          <p:cNvSpPr>
            <a:spLocks noGrp="1" noChangeArrowheads="1"/>
          </p:cNvSpPr>
          <p:nvPr/>
        </p:nvSpPr>
        <p:spPr bwMode="auto">
          <a:xfrm>
            <a:off x="800100" y="1612900"/>
            <a:ext cx="4114800" cy="4527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defTabSz="0" eaLnBrk="1" hangingPunct="1">
              <a:lnSpc>
                <a:spcPct val="120000"/>
              </a:lnSpc>
              <a:spcBef>
                <a:spcPct val="20000"/>
              </a:spcBef>
              <a:buFontTx/>
              <a:buNone/>
            </a:pPr>
            <a:r>
              <a:rPr lang="zh-CN" altLang="en-US" sz="3200">
                <a:ea typeface="黑体" pitchFamily="49" charset="-122"/>
                <a:sym typeface="Calibri" pitchFamily="34" charset="0"/>
              </a:rPr>
              <a:t>缺失值</a:t>
            </a:r>
            <a:endParaRPr lang="en-US" sz="3200">
              <a:ea typeface="黑体" pitchFamily="49" charset="-122"/>
              <a:sym typeface="Calibri" pitchFamily="34" charset="0"/>
            </a:endParaRPr>
          </a:p>
          <a:p>
            <a:pPr lvl="1" defTabSz="0" eaLnBrk="1" hangingPunct="1">
              <a:lnSpc>
                <a:spcPct val="120000"/>
              </a:lnSpc>
              <a:spcBef>
                <a:spcPct val="20000"/>
              </a:spcBef>
              <a:buFontTx/>
              <a:buNone/>
            </a:pPr>
            <a:r>
              <a:rPr lang="zh-CN" altLang="en-US" sz="2800">
                <a:ea typeface="黑体" pitchFamily="49" charset="-122"/>
                <a:sym typeface="Calibri" pitchFamily="34" charset="0"/>
              </a:rPr>
              <a:t>常量代替缺失值</a:t>
            </a:r>
            <a:endParaRPr lang="en-US" sz="2800">
              <a:ea typeface="黑体" pitchFamily="49" charset="-122"/>
              <a:sym typeface="Calibri" pitchFamily="34" charset="0"/>
            </a:endParaRPr>
          </a:p>
          <a:p>
            <a:pPr lvl="1" defTabSz="0" eaLnBrk="1" hangingPunct="1">
              <a:lnSpc>
                <a:spcPct val="120000"/>
              </a:lnSpc>
              <a:spcBef>
                <a:spcPct val="20000"/>
              </a:spcBef>
              <a:buFontTx/>
              <a:buNone/>
            </a:pPr>
            <a:r>
              <a:rPr lang="zh-CN" altLang="en-US" sz="2800">
                <a:ea typeface="黑体" pitchFamily="49" charset="-122"/>
                <a:sym typeface="Calibri" pitchFamily="34" charset="0"/>
              </a:rPr>
              <a:t>属性平均值填充</a:t>
            </a:r>
            <a:endParaRPr lang="en-US" sz="2800">
              <a:ea typeface="黑体" pitchFamily="49" charset="-122"/>
              <a:sym typeface="Calibri" pitchFamily="34" charset="0"/>
            </a:endParaRPr>
          </a:p>
          <a:p>
            <a:pPr lvl="1" defTabSz="0" eaLnBrk="1" hangingPunct="1">
              <a:lnSpc>
                <a:spcPct val="120000"/>
              </a:lnSpc>
              <a:spcBef>
                <a:spcPct val="20000"/>
              </a:spcBef>
              <a:buFontTx/>
              <a:buNone/>
            </a:pPr>
            <a:r>
              <a:rPr lang="zh-CN" altLang="en-US" sz="2800">
                <a:ea typeface="黑体" pitchFamily="49" charset="-122"/>
                <a:sym typeface="Calibri" pitchFamily="34" charset="0"/>
              </a:rPr>
              <a:t>回归</a:t>
            </a:r>
            <a:endParaRPr lang="en-US" sz="2800">
              <a:ea typeface="黑体" pitchFamily="49" charset="-122"/>
              <a:sym typeface="Calibri" pitchFamily="34" charset="0"/>
            </a:endParaRPr>
          </a:p>
          <a:p>
            <a:pPr lvl="1" defTabSz="0" eaLnBrk="1" hangingPunct="1">
              <a:lnSpc>
                <a:spcPct val="120000"/>
              </a:lnSpc>
              <a:spcBef>
                <a:spcPct val="20000"/>
              </a:spcBef>
              <a:buFontTx/>
              <a:buNone/>
            </a:pPr>
            <a:r>
              <a:rPr lang="zh-CN" altLang="en-US" sz="2800">
                <a:ea typeface="黑体" pitchFamily="49" charset="-122"/>
                <a:sym typeface="Calibri" pitchFamily="34" charset="0"/>
              </a:rPr>
              <a:t>人工填充</a:t>
            </a:r>
          </a:p>
        </p:txBody>
      </p:sp>
      <p:sp>
        <p:nvSpPr>
          <p:cNvPr id="27655" name="内容占位符 2"/>
          <p:cNvSpPr>
            <a:spLocks noChangeArrowheads="1"/>
          </p:cNvSpPr>
          <p:nvPr/>
        </p:nvSpPr>
        <p:spPr bwMode="auto">
          <a:xfrm>
            <a:off x="5060950" y="1614488"/>
            <a:ext cx="3905250" cy="45259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342900" indent="-342900">
              <a:lnSpc>
                <a:spcPct val="120000"/>
              </a:lnSpc>
              <a:spcBef>
                <a:spcPct val="20000"/>
              </a:spcBef>
            </a:pPr>
            <a:r>
              <a:rPr lang="zh-CN" altLang="en-US" sz="3200">
                <a:ea typeface="黑体" pitchFamily="49" charset="-122"/>
                <a:sym typeface="宋体" pitchFamily="2" charset="-122"/>
              </a:rPr>
              <a:t>噪声值</a:t>
            </a:r>
            <a:endParaRPr lang="en-US" sz="3200">
              <a:ea typeface="黑体" pitchFamily="49" charset="-122"/>
              <a:sym typeface="宋体" pitchFamily="2" charset="-122"/>
            </a:endParaRPr>
          </a:p>
          <a:p>
            <a:pPr marL="742950" lvl="1" indent="-285750">
              <a:lnSpc>
                <a:spcPct val="120000"/>
              </a:lnSpc>
              <a:spcBef>
                <a:spcPct val="20000"/>
              </a:spcBef>
            </a:pPr>
            <a:r>
              <a:rPr lang="zh-CN" altLang="en-US" sz="2800">
                <a:ea typeface="黑体" pitchFamily="49" charset="-122"/>
                <a:sym typeface="宋体" pitchFamily="2" charset="-122"/>
              </a:rPr>
              <a:t>回归分析</a:t>
            </a:r>
            <a:endParaRPr lang="en-US" sz="2800">
              <a:ea typeface="黑体" pitchFamily="49" charset="-122"/>
              <a:sym typeface="宋体" pitchFamily="2" charset="-122"/>
            </a:endParaRPr>
          </a:p>
          <a:p>
            <a:pPr marL="742950" lvl="1" indent="-285750">
              <a:lnSpc>
                <a:spcPct val="120000"/>
              </a:lnSpc>
              <a:spcBef>
                <a:spcPct val="20000"/>
              </a:spcBef>
            </a:pPr>
            <a:r>
              <a:rPr lang="zh-CN" altLang="en-US" sz="2800">
                <a:ea typeface="黑体" pitchFamily="49" charset="-122"/>
                <a:sym typeface="宋体" pitchFamily="2" charset="-122"/>
              </a:rPr>
              <a:t>离群点分析</a:t>
            </a:r>
            <a:endParaRPr lang="en-US" sz="2800">
              <a:ea typeface="黑体" pitchFamily="49" charset="-122"/>
              <a:sym typeface="宋体" pitchFamily="2" charset="-122"/>
            </a:endParaRPr>
          </a:p>
        </p:txBody>
      </p:sp>
      <p:cxnSp>
        <p:nvCxnSpPr>
          <p:cNvPr id="27656" name="AutoShape 8"/>
          <p:cNvCxnSpPr>
            <a:cxnSpLocks noChangeShapeType="1"/>
          </p:cNvCxnSpPr>
          <p:nvPr/>
        </p:nvCxnSpPr>
        <p:spPr bwMode="auto">
          <a:xfrm>
            <a:off x="4502150" y="1752600"/>
            <a:ext cx="0" cy="3143250"/>
          </a:xfrm>
          <a:prstGeom prst="straightConnector1">
            <a:avLst/>
          </a:prstGeom>
          <a:noFill/>
          <a:ln w="25400" cap="flat" cmpd="sng">
            <a:solidFill>
              <a:schemeClr val="accent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Tree>
    <p:extLst>
      <p:ext uri="{BB962C8B-B14F-4D97-AF65-F5344CB8AC3E}">
        <p14:creationId xmlns:p14="http://schemas.microsoft.com/office/powerpoint/2010/main" val="55886102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标题 1"/>
          <p:cNvSpPr>
            <a:spLocks noGrp="1" noChangeArrowheads="1"/>
          </p:cNvSpPr>
          <p:nvPr>
            <p:ph type="ctrTitle"/>
          </p:nvPr>
        </p:nvSpPr>
        <p:spPr>
          <a:xfrm>
            <a:off x="533400" y="355600"/>
            <a:ext cx="8229600" cy="990600"/>
          </a:xfrm>
          <a:ln/>
          <a:extLst>
            <a:ext uri="{91240B29-F687-4F45-9708-019B960494DF}">
              <a14:hiddenLine xmlns:a14="http://schemas.microsoft.com/office/drawing/2010/main" w="9525">
                <a:solidFill>
                  <a:srgbClr val="000000"/>
                </a:solidFill>
                <a:miter lim="800000"/>
                <a:headEnd/>
                <a:tailEnd/>
              </a14:hiddenLine>
            </a:ext>
          </a:extLst>
        </p:spPr>
        <p:txBody>
          <a:bodyPr/>
          <a:lstStyle/>
          <a:p>
            <a:pPr marL="0" indent="0"/>
            <a:r>
              <a:rPr lang="zh-CN" altLang="en-US">
                <a:ea typeface="黑体" pitchFamily="49" charset="-122"/>
              </a:rPr>
              <a:t>可视数据清洗</a:t>
            </a:r>
          </a:p>
        </p:txBody>
      </p:sp>
      <p:sp>
        <p:nvSpPr>
          <p:cNvPr id="28675" name="内容占位符 2"/>
          <p:cNvSpPr>
            <a:spLocks noGrp="1" noChangeArrowheads="1"/>
          </p:cNvSpPr>
          <p:nvPr>
            <p:ph type="subTitle" idx="1"/>
          </p:nvPr>
        </p:nvSpPr>
        <p:spPr>
          <a:xfrm>
            <a:off x="590550" y="1612900"/>
            <a:ext cx="8242300" cy="4471988"/>
          </a:xfrm>
          <a:ln/>
          <a:extLst>
            <a:ext uri="{91240B29-F687-4F45-9708-019B960494DF}">
              <a14:hiddenLine xmlns:a14="http://schemas.microsoft.com/office/drawing/2010/main" w="9525">
                <a:solidFill>
                  <a:srgbClr val="000000"/>
                </a:solidFill>
                <a:miter lim="800000"/>
                <a:headEnd/>
                <a:tailEnd/>
              </a14:hiddenLine>
            </a:ext>
          </a:extLst>
        </p:spPr>
        <p:txBody>
          <a:bodyPr/>
          <a:lstStyle/>
          <a:p>
            <a:pPr algn="l">
              <a:lnSpc>
                <a:spcPct val="120000"/>
              </a:lnSpc>
              <a:spcAft>
                <a:spcPct val="35000"/>
              </a:spcAft>
            </a:pPr>
            <a:r>
              <a:rPr lang="zh-CN">
                <a:latin typeface="黑体" pitchFamily="49" charset="-122"/>
                <a:ea typeface="黑体" pitchFamily="49" charset="-122"/>
              </a:rPr>
              <a:t>使用可视化工具进行数据清洗</a:t>
            </a:r>
          </a:p>
        </p:txBody>
      </p:sp>
      <p:pic>
        <p:nvPicPr>
          <p:cNvPr id="28676" name="图片 4"/>
          <p:cNvPicPr>
            <a:picLocks noChangeAspect="1" noChangeArrowheads="1"/>
          </p:cNvPicPr>
          <p:nvPr/>
        </p:nvPicPr>
        <p:blipFill>
          <a:blip r:embed="rId3">
            <a:extLst>
              <a:ext uri="{28A0092B-C50C-407E-A947-70E740481C1C}">
                <a14:useLocalDpi xmlns:a14="http://schemas.microsoft.com/office/drawing/2010/main" val="0"/>
              </a:ext>
            </a:extLst>
          </a:blip>
          <a:srcRect t="37080" r="2669"/>
          <a:stretch>
            <a:fillRect/>
          </a:stretch>
        </p:blipFill>
        <p:spPr bwMode="auto">
          <a:xfrm>
            <a:off x="1524000" y="425450"/>
            <a:ext cx="1441450" cy="885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cxnSp>
        <p:nvCxnSpPr>
          <p:cNvPr id="28677" name="直接连接符 12"/>
          <p:cNvCxnSpPr>
            <a:cxnSpLocks noChangeShapeType="1"/>
          </p:cNvCxnSpPr>
          <p:nvPr/>
        </p:nvCxnSpPr>
        <p:spPr bwMode="auto">
          <a:xfrm>
            <a:off x="287338" y="1412875"/>
            <a:ext cx="8605837" cy="0"/>
          </a:xfrm>
          <a:prstGeom prst="line">
            <a:avLst/>
          </a:prstGeom>
          <a:noFill/>
          <a:ln w="25400" cap="flat" cmpd="sng">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pic>
        <p:nvPicPr>
          <p:cNvPr id="28678" name="Picture 2" descr="Z:\信息可视化课程建设\Class3\materials\Screen Shot 2012-11-22 at 4.47.37 PM.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97225" y="2557463"/>
            <a:ext cx="2898775" cy="27606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8679" name="Picture 3" descr="Z:\信息可视化课程建设\Class3\materials\Screen Shot 2012-11-22 at 4.47.49 PM.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29338" y="2582863"/>
            <a:ext cx="2773362" cy="26527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8680" name="Picture 4" descr="Z:\信息可视化课程建设\Class3\materials\Screen Shot 2012-11-22 at 4.47.18 PM.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6850" y="2582863"/>
            <a:ext cx="2719388" cy="2735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308892824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标题 1"/>
          <p:cNvSpPr>
            <a:spLocks noGrp="1" noChangeArrowheads="1"/>
          </p:cNvSpPr>
          <p:nvPr>
            <p:ph type="ctrTitle"/>
          </p:nvPr>
        </p:nvSpPr>
        <p:spPr>
          <a:xfrm>
            <a:off x="533400" y="355600"/>
            <a:ext cx="8229600" cy="990600"/>
          </a:xfrm>
          <a:ln/>
          <a:extLst>
            <a:ext uri="{91240B29-F687-4F45-9708-019B960494DF}">
              <a14:hiddenLine xmlns:a14="http://schemas.microsoft.com/office/drawing/2010/main" w="9525">
                <a:solidFill>
                  <a:srgbClr val="000000"/>
                </a:solidFill>
                <a:miter lim="800000"/>
                <a:headEnd/>
                <a:tailEnd/>
              </a14:hiddenLine>
            </a:ext>
          </a:extLst>
        </p:spPr>
        <p:txBody>
          <a:bodyPr/>
          <a:lstStyle/>
          <a:p>
            <a:pPr marL="0" indent="0"/>
            <a:r>
              <a:rPr lang="zh-CN" altLang="en-US">
                <a:ea typeface="黑体" pitchFamily="49" charset="-122"/>
              </a:rPr>
              <a:t>数据整合</a:t>
            </a:r>
          </a:p>
        </p:txBody>
      </p:sp>
      <p:sp>
        <p:nvSpPr>
          <p:cNvPr id="30723" name="内容占位符 2"/>
          <p:cNvSpPr>
            <a:spLocks noGrp="1" noChangeArrowheads="1"/>
          </p:cNvSpPr>
          <p:nvPr>
            <p:ph type="subTitle" idx="1"/>
          </p:nvPr>
        </p:nvSpPr>
        <p:spPr>
          <a:xfrm>
            <a:off x="590550" y="1612900"/>
            <a:ext cx="8242300" cy="4471988"/>
          </a:xfrm>
          <a:ln/>
          <a:extLst>
            <a:ext uri="{91240B29-F687-4F45-9708-019B960494DF}">
              <a14:hiddenLine xmlns:a14="http://schemas.microsoft.com/office/drawing/2010/main" w="9525">
                <a:solidFill>
                  <a:srgbClr val="000000"/>
                </a:solidFill>
                <a:miter lim="800000"/>
                <a:headEnd/>
                <a:tailEnd/>
              </a14:hiddenLine>
            </a:ext>
          </a:extLst>
        </p:spPr>
        <p:txBody>
          <a:bodyPr/>
          <a:lstStyle/>
          <a:p>
            <a:pPr algn="l">
              <a:lnSpc>
                <a:spcPct val="115000"/>
              </a:lnSpc>
              <a:spcBef>
                <a:spcPct val="30000"/>
              </a:spcBef>
            </a:pPr>
            <a:r>
              <a:rPr lang="zh-CN" altLang="en-US" sz="2800">
                <a:latin typeface="黑体" pitchFamily="49" charset="-122"/>
                <a:ea typeface="黑体" pitchFamily="49" charset="-122"/>
              </a:rPr>
              <a:t>数据整合包括 ：</a:t>
            </a:r>
          </a:p>
          <a:p>
            <a:pPr lvl="1" algn="l">
              <a:lnSpc>
                <a:spcPct val="115000"/>
              </a:lnSpc>
              <a:spcBef>
                <a:spcPct val="30000"/>
              </a:spcBef>
            </a:pPr>
            <a:r>
              <a:rPr lang="zh-CN" altLang="en-US" sz="2400">
                <a:latin typeface="黑体" pitchFamily="49" charset="-122"/>
                <a:ea typeface="黑体" pitchFamily="49" charset="-122"/>
              </a:rPr>
              <a:t>(1)合并来自多个数据源的数据 </a:t>
            </a:r>
          </a:p>
          <a:p>
            <a:pPr lvl="1" algn="l">
              <a:lnSpc>
                <a:spcPct val="115000"/>
              </a:lnSpc>
              <a:spcBef>
                <a:spcPct val="30000"/>
              </a:spcBef>
            </a:pPr>
            <a:r>
              <a:rPr lang="zh-CN" altLang="en-US" sz="2400">
                <a:latin typeface="黑体" pitchFamily="49" charset="-122"/>
                <a:ea typeface="黑体" pitchFamily="49" charset="-122"/>
              </a:rPr>
              <a:t>(2)向用户提供一个关于这些数据的统一视图</a:t>
            </a:r>
          </a:p>
          <a:p>
            <a:pPr algn="l">
              <a:lnSpc>
                <a:spcPct val="115000"/>
              </a:lnSpc>
              <a:spcBef>
                <a:spcPct val="30000"/>
              </a:spcBef>
            </a:pPr>
            <a:r>
              <a:rPr lang="zh-CN" altLang="en-US" sz="2800">
                <a:latin typeface="黑体" pitchFamily="49" charset="-122"/>
                <a:ea typeface="黑体" pitchFamily="49" charset="-122"/>
              </a:rPr>
              <a:t>管理来自多个数据源的数据</a:t>
            </a:r>
          </a:p>
        </p:txBody>
      </p:sp>
      <p:pic>
        <p:nvPicPr>
          <p:cNvPr id="30724" name="图片 4"/>
          <p:cNvPicPr>
            <a:picLocks noChangeAspect="1" noChangeArrowheads="1"/>
          </p:cNvPicPr>
          <p:nvPr/>
        </p:nvPicPr>
        <p:blipFill>
          <a:blip r:embed="rId2">
            <a:extLst>
              <a:ext uri="{28A0092B-C50C-407E-A947-70E740481C1C}">
                <a14:useLocalDpi xmlns:a14="http://schemas.microsoft.com/office/drawing/2010/main" val="0"/>
              </a:ext>
            </a:extLst>
          </a:blip>
          <a:srcRect t="37080" r="2669"/>
          <a:stretch>
            <a:fillRect/>
          </a:stretch>
        </p:blipFill>
        <p:spPr bwMode="auto">
          <a:xfrm>
            <a:off x="1524000" y="425450"/>
            <a:ext cx="1441450" cy="885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cxnSp>
        <p:nvCxnSpPr>
          <p:cNvPr id="30725" name="直接连接符 12"/>
          <p:cNvCxnSpPr>
            <a:cxnSpLocks noChangeShapeType="1"/>
          </p:cNvCxnSpPr>
          <p:nvPr/>
        </p:nvCxnSpPr>
        <p:spPr bwMode="auto">
          <a:xfrm>
            <a:off x="287338" y="1412875"/>
            <a:ext cx="8605837" cy="0"/>
          </a:xfrm>
          <a:prstGeom prst="line">
            <a:avLst/>
          </a:prstGeom>
          <a:noFill/>
          <a:ln w="25400" cap="flat" cmpd="sng">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30726" name="圆柱形 5"/>
          <p:cNvSpPr>
            <a:spLocks noChangeArrowheads="1"/>
          </p:cNvSpPr>
          <p:nvPr/>
        </p:nvSpPr>
        <p:spPr bwMode="auto">
          <a:xfrm>
            <a:off x="2198688" y="3987800"/>
            <a:ext cx="919162" cy="715963"/>
          </a:xfrm>
          <a:prstGeom prst="can">
            <a:avLst>
              <a:gd name="adj" fmla="val 25000"/>
            </a:avLst>
          </a:prstGeom>
          <a:solidFill>
            <a:srgbClr val="FFFFFF"/>
          </a:solidFill>
          <a:ln w="25400" cap="flat" cmpd="sng">
            <a:solidFill>
              <a:schemeClr val="accent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r>
              <a:rPr lang="zh-CN" altLang="en-US" sz="1600">
                <a:solidFill>
                  <a:srgbClr val="000000"/>
                </a:solidFill>
                <a:latin typeface="黑体" pitchFamily="49" charset="-122"/>
                <a:ea typeface="黑体" pitchFamily="49" charset="-122"/>
                <a:sym typeface="宋体" pitchFamily="2" charset="-122"/>
              </a:rPr>
              <a:t>数据</a:t>
            </a:r>
            <a:r>
              <a:rPr lang="en-US" sz="1600">
                <a:solidFill>
                  <a:srgbClr val="000000"/>
                </a:solidFill>
                <a:latin typeface="黑体" pitchFamily="49" charset="-122"/>
                <a:ea typeface="黑体" pitchFamily="49" charset="-122"/>
                <a:sym typeface="Calibri" pitchFamily="34" charset="0"/>
              </a:rPr>
              <a:t>1</a:t>
            </a:r>
          </a:p>
        </p:txBody>
      </p:sp>
      <p:sp>
        <p:nvSpPr>
          <p:cNvPr id="30727" name="立方体 1"/>
          <p:cNvSpPr>
            <a:spLocks noChangeArrowheads="1"/>
          </p:cNvSpPr>
          <p:nvPr/>
        </p:nvSpPr>
        <p:spPr bwMode="auto">
          <a:xfrm>
            <a:off x="2197100" y="4965700"/>
            <a:ext cx="920750" cy="455613"/>
          </a:xfrm>
          <a:prstGeom prst="cube">
            <a:avLst>
              <a:gd name="adj" fmla="val 25000"/>
            </a:avLst>
          </a:prstGeom>
          <a:solidFill>
            <a:srgbClr val="FFFFFF"/>
          </a:solidFill>
          <a:ln w="25400" cap="flat" cmpd="sng">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r>
              <a:rPr lang="zh-CN" altLang="en-US" sz="1600">
                <a:solidFill>
                  <a:srgbClr val="000000"/>
                </a:solidFill>
                <a:latin typeface="黑体" pitchFamily="49" charset="-122"/>
                <a:ea typeface="黑体" pitchFamily="49" charset="-122"/>
                <a:sym typeface="宋体" pitchFamily="2" charset="-122"/>
              </a:rPr>
              <a:t>数据</a:t>
            </a:r>
            <a:r>
              <a:rPr lang="en-US" sz="1600">
                <a:solidFill>
                  <a:srgbClr val="000000"/>
                </a:solidFill>
                <a:latin typeface="黑体" pitchFamily="49" charset="-122"/>
                <a:ea typeface="黑体" pitchFamily="49" charset="-122"/>
                <a:sym typeface="Calibri" pitchFamily="34" charset="0"/>
              </a:rPr>
              <a:t>2</a:t>
            </a:r>
          </a:p>
        </p:txBody>
      </p:sp>
      <p:sp>
        <p:nvSpPr>
          <p:cNvPr id="30728" name="流程图: 资料带 3"/>
          <p:cNvSpPr>
            <a:spLocks noChangeArrowheads="1"/>
          </p:cNvSpPr>
          <p:nvPr/>
        </p:nvSpPr>
        <p:spPr bwMode="auto">
          <a:xfrm>
            <a:off x="2197100" y="5686425"/>
            <a:ext cx="920750" cy="455613"/>
          </a:xfrm>
          <a:prstGeom prst="flowChartPunchedTape">
            <a:avLst/>
          </a:prstGeom>
          <a:solidFill>
            <a:srgbClr val="FFFFFF"/>
          </a:solidFill>
          <a:ln w="25400" cap="flat" cmpd="sng">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r>
              <a:rPr lang="zh-CN" altLang="en-US" sz="1600">
                <a:solidFill>
                  <a:srgbClr val="000000"/>
                </a:solidFill>
                <a:latin typeface="黑体" pitchFamily="49" charset="-122"/>
                <a:ea typeface="黑体" pitchFamily="49" charset="-122"/>
                <a:sym typeface="宋体" pitchFamily="2" charset="-122"/>
              </a:rPr>
              <a:t>数据</a:t>
            </a:r>
            <a:r>
              <a:rPr lang="en-US" sz="1600">
                <a:solidFill>
                  <a:srgbClr val="000000"/>
                </a:solidFill>
                <a:latin typeface="黑体" pitchFamily="49" charset="-122"/>
                <a:ea typeface="黑体" pitchFamily="49" charset="-122"/>
                <a:sym typeface="Calibri" pitchFamily="34" charset="0"/>
              </a:rPr>
              <a:t>3</a:t>
            </a:r>
          </a:p>
        </p:txBody>
      </p:sp>
      <p:sp>
        <p:nvSpPr>
          <p:cNvPr id="30729" name="直接箭头连接符 6"/>
          <p:cNvSpPr>
            <a:spLocks noChangeShapeType="1"/>
          </p:cNvSpPr>
          <p:nvPr/>
        </p:nvSpPr>
        <p:spPr bwMode="auto">
          <a:xfrm>
            <a:off x="3656013" y="5370513"/>
            <a:ext cx="1290637" cy="93662"/>
          </a:xfrm>
          <a:prstGeom prst="straightConnector1">
            <a:avLst/>
          </a:prstGeom>
          <a:noFill/>
          <a:ln w="9525" cap="flat" cmpd="sng">
            <a:solidFill>
              <a:srgbClr val="00000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30" name="直接箭头连接符 10"/>
          <p:cNvSpPr>
            <a:spLocks noChangeShapeType="1"/>
          </p:cNvSpPr>
          <p:nvPr/>
        </p:nvSpPr>
        <p:spPr bwMode="auto">
          <a:xfrm>
            <a:off x="3651250" y="4416425"/>
            <a:ext cx="1300163" cy="552450"/>
          </a:xfrm>
          <a:prstGeom prst="straightConnector1">
            <a:avLst/>
          </a:prstGeom>
          <a:noFill/>
          <a:ln w="9525" cap="flat" cmpd="sng">
            <a:solidFill>
              <a:srgbClr val="00000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31" name="直接箭头连接符 12"/>
          <p:cNvSpPr>
            <a:spLocks noChangeShapeType="1"/>
          </p:cNvSpPr>
          <p:nvPr/>
        </p:nvSpPr>
        <p:spPr bwMode="auto">
          <a:xfrm flipV="1">
            <a:off x="3648075" y="5638800"/>
            <a:ext cx="1289050" cy="276225"/>
          </a:xfrm>
          <a:prstGeom prst="straightConnector1">
            <a:avLst/>
          </a:prstGeom>
          <a:noFill/>
          <a:ln w="9525" cap="flat" cmpd="sng">
            <a:solidFill>
              <a:srgbClr val="00000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0732" name="Can 10"/>
          <p:cNvSpPr>
            <a:spLocks noChangeArrowheads="1"/>
          </p:cNvSpPr>
          <p:nvPr/>
        </p:nvSpPr>
        <p:spPr bwMode="auto">
          <a:xfrm>
            <a:off x="5407025" y="4581525"/>
            <a:ext cx="2066925" cy="1079500"/>
          </a:xfrm>
          <a:prstGeom prst="can">
            <a:avLst>
              <a:gd name="adj" fmla="val 25000"/>
            </a:avLst>
          </a:prstGeom>
          <a:gradFill rotWithShape="1">
            <a:gsLst>
              <a:gs pos="0">
                <a:srgbClr val="EDEDED"/>
              </a:gs>
              <a:gs pos="64998">
                <a:srgbClr val="D0D0D0"/>
              </a:gs>
              <a:gs pos="100000">
                <a:srgbClr val="BCBCBC"/>
              </a:gs>
            </a:gsLst>
            <a:lin ang="5400000" scaled="1"/>
          </a:gradFill>
          <a:ln w="9525" cap="flat" cmpd="sng">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r>
              <a:rPr lang="zh-CN" altLang="en-US" sz="3200">
                <a:solidFill>
                  <a:srgbClr val="000000"/>
                </a:solidFill>
                <a:ea typeface="黑体" pitchFamily="49" charset="-122"/>
                <a:sym typeface="Calibri" pitchFamily="34" charset="0"/>
              </a:rPr>
              <a:t>数据</a:t>
            </a:r>
          </a:p>
        </p:txBody>
      </p:sp>
    </p:spTree>
    <p:extLst>
      <p:ext uri="{BB962C8B-B14F-4D97-AF65-F5344CB8AC3E}">
        <p14:creationId xmlns:p14="http://schemas.microsoft.com/office/powerpoint/2010/main" val="88390174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标题 1"/>
          <p:cNvSpPr>
            <a:spLocks noGrp="1" noChangeArrowheads="1"/>
          </p:cNvSpPr>
          <p:nvPr>
            <p:ph type="ctrTitle"/>
          </p:nvPr>
        </p:nvSpPr>
        <p:spPr>
          <a:xfrm>
            <a:off x="533400" y="355600"/>
            <a:ext cx="8229600" cy="990600"/>
          </a:xfrm>
          <a:ln/>
          <a:extLst>
            <a:ext uri="{91240B29-F687-4F45-9708-019B960494DF}">
              <a14:hiddenLine xmlns:a14="http://schemas.microsoft.com/office/drawing/2010/main" w="9525">
                <a:solidFill>
                  <a:srgbClr val="000000"/>
                </a:solidFill>
                <a:miter lim="800000"/>
                <a:headEnd/>
                <a:tailEnd/>
              </a14:hiddenLine>
            </a:ext>
          </a:extLst>
        </p:spPr>
        <p:txBody>
          <a:bodyPr/>
          <a:lstStyle/>
          <a:p>
            <a:pPr marL="0" indent="0"/>
            <a:r>
              <a:rPr lang="zh-CN" altLang="en-US">
                <a:ea typeface="黑体" pitchFamily="49" charset="-122"/>
              </a:rPr>
              <a:t>多数据源</a:t>
            </a:r>
          </a:p>
        </p:txBody>
      </p:sp>
      <p:sp>
        <p:nvSpPr>
          <p:cNvPr id="31747" name="内容占位符 2"/>
          <p:cNvSpPr>
            <a:spLocks noGrp="1" noChangeArrowheads="1"/>
          </p:cNvSpPr>
          <p:nvPr>
            <p:ph type="subTitle" idx="1"/>
          </p:nvPr>
        </p:nvSpPr>
        <p:spPr>
          <a:xfrm>
            <a:off x="590550" y="1614488"/>
            <a:ext cx="8242300" cy="4471987"/>
          </a:xfrm>
          <a:ln/>
          <a:extLst>
            <a:ext uri="{91240B29-F687-4F45-9708-019B960494DF}">
              <a14:hiddenLine xmlns:a14="http://schemas.microsoft.com/office/drawing/2010/main" w="9525">
                <a:solidFill>
                  <a:srgbClr val="000000"/>
                </a:solidFill>
                <a:miter lim="800000"/>
                <a:headEnd/>
                <a:tailEnd/>
              </a14:hiddenLine>
            </a:ext>
          </a:extLst>
        </p:spPr>
        <p:txBody>
          <a:bodyPr/>
          <a:lstStyle/>
          <a:p>
            <a:pPr algn="l">
              <a:lnSpc>
                <a:spcPct val="120000"/>
              </a:lnSpc>
            </a:pPr>
            <a:r>
              <a:rPr lang="zh-CN" altLang="en-US" sz="3000">
                <a:latin typeface="黑体" pitchFamily="49" charset="-122"/>
                <a:ea typeface="黑体" pitchFamily="49" charset="-122"/>
              </a:rPr>
              <a:t>结构冲突（structural conflicts）：</a:t>
            </a:r>
          </a:p>
          <a:p>
            <a:pPr algn="l">
              <a:lnSpc>
                <a:spcPct val="120000"/>
              </a:lnSpc>
            </a:pPr>
            <a:r>
              <a:rPr lang="zh-CN" altLang="en-US" sz="3000">
                <a:latin typeface="黑体" pitchFamily="49" charset="-122"/>
                <a:ea typeface="黑体" pitchFamily="49" charset="-122"/>
              </a:rPr>
              <a:t>		不同的模式（schema）等</a:t>
            </a:r>
          </a:p>
          <a:p>
            <a:pPr algn="l">
              <a:lnSpc>
                <a:spcPct val="120000"/>
              </a:lnSpc>
              <a:spcBef>
                <a:spcPct val="55000"/>
              </a:spcBef>
            </a:pPr>
            <a:r>
              <a:rPr lang="zh-CN" altLang="en-US" sz="3000">
                <a:latin typeface="黑体" pitchFamily="49" charset="-122"/>
                <a:ea typeface="黑体" pitchFamily="49" charset="-122"/>
              </a:rPr>
              <a:t>数据冲突（data conflicts）：</a:t>
            </a:r>
          </a:p>
          <a:p>
            <a:pPr algn="l">
              <a:lnSpc>
                <a:spcPct val="120000"/>
              </a:lnSpc>
            </a:pPr>
            <a:r>
              <a:rPr lang="zh-CN" altLang="en-US" sz="3000">
                <a:latin typeface="黑体" pitchFamily="49" charset="-122"/>
                <a:ea typeface="黑体" pitchFamily="49" charset="-122"/>
              </a:rPr>
              <a:t>		重复的记录，冲突的记录属性等</a:t>
            </a:r>
          </a:p>
          <a:p>
            <a:pPr algn="l">
              <a:lnSpc>
                <a:spcPct val="120000"/>
              </a:lnSpc>
            </a:pPr>
            <a:endParaRPr lang="zh-CN" altLang="en-US" sz="3000">
              <a:latin typeface="黑体" pitchFamily="49" charset="-122"/>
              <a:ea typeface="黑体" pitchFamily="49" charset="-122"/>
            </a:endParaRPr>
          </a:p>
        </p:txBody>
      </p:sp>
      <p:pic>
        <p:nvPicPr>
          <p:cNvPr id="31748" name="图片 4"/>
          <p:cNvPicPr>
            <a:picLocks noChangeAspect="1" noChangeArrowheads="1"/>
          </p:cNvPicPr>
          <p:nvPr/>
        </p:nvPicPr>
        <p:blipFill>
          <a:blip r:embed="rId2">
            <a:extLst>
              <a:ext uri="{28A0092B-C50C-407E-A947-70E740481C1C}">
                <a14:useLocalDpi xmlns:a14="http://schemas.microsoft.com/office/drawing/2010/main" val="0"/>
              </a:ext>
            </a:extLst>
          </a:blip>
          <a:srcRect t="37080" r="2669"/>
          <a:stretch>
            <a:fillRect/>
          </a:stretch>
        </p:blipFill>
        <p:spPr bwMode="auto">
          <a:xfrm>
            <a:off x="1524000" y="425450"/>
            <a:ext cx="1441450" cy="885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cxnSp>
        <p:nvCxnSpPr>
          <p:cNvPr id="31749" name="直接连接符 12"/>
          <p:cNvCxnSpPr>
            <a:cxnSpLocks noChangeShapeType="1"/>
          </p:cNvCxnSpPr>
          <p:nvPr/>
        </p:nvCxnSpPr>
        <p:spPr bwMode="auto">
          <a:xfrm>
            <a:off x="287338" y="1412875"/>
            <a:ext cx="8605837" cy="0"/>
          </a:xfrm>
          <a:prstGeom prst="line">
            <a:avLst/>
          </a:prstGeom>
          <a:noFill/>
          <a:ln w="25400" cap="flat" cmpd="sng">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Tree>
    <p:extLst>
      <p:ext uri="{BB962C8B-B14F-4D97-AF65-F5344CB8AC3E}">
        <p14:creationId xmlns:p14="http://schemas.microsoft.com/office/powerpoint/2010/main" val="290326035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标题 1"/>
          <p:cNvSpPr>
            <a:spLocks noGrp="1" noChangeArrowheads="1"/>
          </p:cNvSpPr>
          <p:nvPr>
            <p:ph type="ctrTitle"/>
          </p:nvPr>
        </p:nvSpPr>
        <p:spPr>
          <a:xfrm>
            <a:off x="533400" y="355600"/>
            <a:ext cx="8229600" cy="990600"/>
          </a:xfrm>
          <a:ln/>
          <a:extLst>
            <a:ext uri="{91240B29-F687-4F45-9708-019B960494DF}">
              <a14:hiddenLine xmlns:a14="http://schemas.microsoft.com/office/drawing/2010/main" w="9525">
                <a:solidFill>
                  <a:srgbClr val="000000"/>
                </a:solidFill>
                <a:miter lim="800000"/>
                <a:headEnd/>
                <a:tailEnd/>
              </a14:hiddenLine>
            </a:ext>
          </a:extLst>
        </p:spPr>
        <p:txBody>
          <a:bodyPr/>
          <a:lstStyle/>
          <a:p>
            <a:pPr marL="0" indent="0"/>
            <a:r>
              <a:rPr lang="zh-CN" altLang="en-US">
                <a:ea typeface="黑体" pitchFamily="49" charset="-122"/>
              </a:rPr>
              <a:t>  数据整合实例(1)</a:t>
            </a:r>
          </a:p>
        </p:txBody>
      </p:sp>
      <p:pic>
        <p:nvPicPr>
          <p:cNvPr id="32771" name="图片 4"/>
          <p:cNvPicPr>
            <a:picLocks noChangeAspect="1" noChangeArrowheads="1"/>
          </p:cNvPicPr>
          <p:nvPr/>
        </p:nvPicPr>
        <p:blipFill>
          <a:blip r:embed="rId2">
            <a:extLst>
              <a:ext uri="{28A0092B-C50C-407E-A947-70E740481C1C}">
                <a14:useLocalDpi xmlns:a14="http://schemas.microsoft.com/office/drawing/2010/main" val="0"/>
              </a:ext>
            </a:extLst>
          </a:blip>
          <a:srcRect t="37080" r="2669"/>
          <a:stretch>
            <a:fillRect/>
          </a:stretch>
        </p:blipFill>
        <p:spPr bwMode="auto">
          <a:xfrm>
            <a:off x="1428750" y="425450"/>
            <a:ext cx="1439863" cy="885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cxnSp>
        <p:nvCxnSpPr>
          <p:cNvPr id="32772" name="直接连接符 12"/>
          <p:cNvCxnSpPr>
            <a:cxnSpLocks noChangeShapeType="1"/>
          </p:cNvCxnSpPr>
          <p:nvPr/>
        </p:nvCxnSpPr>
        <p:spPr bwMode="auto">
          <a:xfrm>
            <a:off x="287338" y="1412875"/>
            <a:ext cx="8605837" cy="0"/>
          </a:xfrm>
          <a:prstGeom prst="line">
            <a:avLst/>
          </a:prstGeom>
          <a:noFill/>
          <a:ln w="25400" cap="flat" cmpd="sng">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32773" name="TextBox 1"/>
          <p:cNvSpPr>
            <a:spLocks noChangeArrowheads="1"/>
          </p:cNvSpPr>
          <p:nvPr/>
        </p:nvSpPr>
        <p:spPr bwMode="auto">
          <a:xfrm>
            <a:off x="466725" y="1812925"/>
            <a:ext cx="155575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r>
              <a:rPr lang="zh-CN" altLang="en-US" sz="2400">
                <a:solidFill>
                  <a:srgbClr val="000000"/>
                </a:solidFill>
                <a:latin typeface="黑体" pitchFamily="49" charset="-122"/>
                <a:ea typeface="黑体" pitchFamily="49" charset="-122"/>
                <a:sym typeface="宋体" pitchFamily="2" charset="-122"/>
              </a:rPr>
              <a:t>客户列表</a:t>
            </a:r>
            <a:r>
              <a:rPr lang="en-US" sz="2400">
                <a:solidFill>
                  <a:srgbClr val="000000"/>
                </a:solidFill>
                <a:latin typeface="黑体" pitchFamily="49" charset="-122"/>
                <a:ea typeface="黑体" pitchFamily="49" charset="-122"/>
                <a:sym typeface="Calibri" pitchFamily="34" charset="0"/>
              </a:rPr>
              <a:t>1</a:t>
            </a:r>
            <a:endParaRPr lang="zh-CN" altLang="en-US" sz="2400">
              <a:solidFill>
                <a:srgbClr val="000000"/>
              </a:solidFill>
              <a:latin typeface="黑体" pitchFamily="49" charset="-122"/>
              <a:ea typeface="黑体" pitchFamily="49" charset="-122"/>
              <a:sym typeface="宋体" pitchFamily="2" charset="-122"/>
            </a:endParaRPr>
          </a:p>
        </p:txBody>
      </p:sp>
      <p:sp>
        <p:nvSpPr>
          <p:cNvPr id="32774" name="TextBox 9"/>
          <p:cNvSpPr>
            <a:spLocks noChangeArrowheads="1"/>
          </p:cNvSpPr>
          <p:nvPr/>
        </p:nvSpPr>
        <p:spPr bwMode="auto">
          <a:xfrm>
            <a:off x="450850" y="3149600"/>
            <a:ext cx="1554163"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r>
              <a:rPr lang="zh-CN" altLang="en-US" sz="2400">
                <a:solidFill>
                  <a:srgbClr val="000000"/>
                </a:solidFill>
                <a:latin typeface="黑体" pitchFamily="49" charset="-122"/>
                <a:ea typeface="黑体" pitchFamily="49" charset="-122"/>
                <a:sym typeface="宋体" pitchFamily="2" charset="-122"/>
              </a:rPr>
              <a:t>客户列表</a:t>
            </a:r>
            <a:r>
              <a:rPr lang="en-US" sz="2400">
                <a:solidFill>
                  <a:srgbClr val="000000"/>
                </a:solidFill>
                <a:latin typeface="黑体" pitchFamily="49" charset="-122"/>
                <a:ea typeface="黑体" pitchFamily="49" charset="-122"/>
                <a:sym typeface="Calibri" pitchFamily="34" charset="0"/>
              </a:rPr>
              <a:t>2</a:t>
            </a:r>
            <a:endParaRPr lang="zh-CN" altLang="en-US" sz="2400">
              <a:solidFill>
                <a:srgbClr val="000000"/>
              </a:solidFill>
              <a:latin typeface="黑体" pitchFamily="49" charset="-122"/>
              <a:ea typeface="黑体" pitchFamily="49" charset="-122"/>
              <a:sym typeface="宋体" pitchFamily="2" charset="-122"/>
            </a:endParaRPr>
          </a:p>
        </p:txBody>
      </p:sp>
      <p:sp>
        <p:nvSpPr>
          <p:cNvPr id="32775" name="TextBox 10"/>
          <p:cNvSpPr>
            <a:spLocks noChangeArrowheads="1"/>
          </p:cNvSpPr>
          <p:nvPr/>
        </p:nvSpPr>
        <p:spPr bwMode="auto">
          <a:xfrm>
            <a:off x="520700" y="4117975"/>
            <a:ext cx="1401763"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r>
              <a:rPr lang="zh-CN" altLang="en-US" sz="2400" b="1">
                <a:solidFill>
                  <a:srgbClr val="000000"/>
                </a:solidFill>
                <a:ea typeface="黑体" pitchFamily="49" charset="-122"/>
                <a:sym typeface="宋体" pitchFamily="2" charset="-122"/>
              </a:rPr>
              <a:t>整合结果</a:t>
            </a:r>
          </a:p>
        </p:txBody>
      </p:sp>
      <p:pic>
        <p:nvPicPr>
          <p:cNvPr id="32776" name="Picture 2" descr="Z:\Projects\信息可视化研讨班课件\Class3\Screen Shot 2013-06-22 at 2.45.57 PM.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7250" y="1752600"/>
            <a:ext cx="6343650" cy="952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32777" name="Picture 3" descr="Z:\Projects\信息可视化研讨班课件\Class3\Screen Shot 2013-06-22 at 2.46.19 PM.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46350" y="3079750"/>
            <a:ext cx="5095875" cy="609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32778" name="Picture 4" descr="Z:\Projects\信息可视化研讨班课件\Class3\Screen Shot 2013-06-22 at 2.46.31 PM.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1150" y="4746625"/>
            <a:ext cx="8601075" cy="1266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220973032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标题 1"/>
          <p:cNvSpPr>
            <a:spLocks noGrp="1" noChangeArrowheads="1"/>
          </p:cNvSpPr>
          <p:nvPr>
            <p:ph type="ctrTitle"/>
          </p:nvPr>
        </p:nvSpPr>
        <p:spPr>
          <a:xfrm>
            <a:off x="533400" y="355600"/>
            <a:ext cx="8229600" cy="990600"/>
          </a:xfrm>
          <a:ln/>
          <a:extLst>
            <a:ext uri="{91240B29-F687-4F45-9708-019B960494DF}">
              <a14:hiddenLine xmlns:a14="http://schemas.microsoft.com/office/drawing/2010/main" w="9525">
                <a:solidFill>
                  <a:srgbClr val="000000"/>
                </a:solidFill>
                <a:miter lim="800000"/>
                <a:headEnd/>
                <a:tailEnd/>
              </a14:hiddenLine>
            </a:ext>
          </a:extLst>
        </p:spPr>
        <p:txBody>
          <a:bodyPr/>
          <a:lstStyle/>
          <a:p>
            <a:pPr marL="0" indent="0"/>
            <a:r>
              <a:rPr lang="zh-CN" altLang="en-US">
                <a:ea typeface="黑体" pitchFamily="49" charset="-122"/>
              </a:rPr>
              <a:t>  数据整合实例(2)</a:t>
            </a:r>
            <a:endParaRPr lang="zh-CN" altLang="en-US"/>
          </a:p>
        </p:txBody>
      </p:sp>
      <p:pic>
        <p:nvPicPr>
          <p:cNvPr id="33795" name="图片 4"/>
          <p:cNvPicPr>
            <a:picLocks noChangeAspect="1" noChangeArrowheads="1"/>
          </p:cNvPicPr>
          <p:nvPr/>
        </p:nvPicPr>
        <p:blipFill>
          <a:blip r:embed="rId2">
            <a:extLst>
              <a:ext uri="{28A0092B-C50C-407E-A947-70E740481C1C}">
                <a14:useLocalDpi xmlns:a14="http://schemas.microsoft.com/office/drawing/2010/main" val="0"/>
              </a:ext>
            </a:extLst>
          </a:blip>
          <a:srcRect t="37080" r="2669"/>
          <a:stretch>
            <a:fillRect/>
          </a:stretch>
        </p:blipFill>
        <p:spPr bwMode="auto">
          <a:xfrm>
            <a:off x="1428750" y="425450"/>
            <a:ext cx="1439863" cy="885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cxnSp>
        <p:nvCxnSpPr>
          <p:cNvPr id="33796" name="直接连接符 12"/>
          <p:cNvCxnSpPr>
            <a:cxnSpLocks noChangeShapeType="1"/>
          </p:cNvCxnSpPr>
          <p:nvPr/>
        </p:nvCxnSpPr>
        <p:spPr bwMode="auto">
          <a:xfrm>
            <a:off x="287338" y="1412875"/>
            <a:ext cx="8605837" cy="0"/>
          </a:xfrm>
          <a:prstGeom prst="line">
            <a:avLst/>
          </a:prstGeom>
          <a:noFill/>
          <a:ln w="25400" cap="flat" cmpd="sng">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pic>
        <p:nvPicPr>
          <p:cNvPr id="33797" name="Picture 6" descr="Screen Shot 2012-11-15 at 11.14.46 PM.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5150" y="3587750"/>
            <a:ext cx="5448300" cy="1866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3798" name="内容占位符 2"/>
          <p:cNvSpPr>
            <a:spLocks noGrp="1" noChangeArrowheads="1"/>
          </p:cNvSpPr>
          <p:nvPr/>
        </p:nvSpPr>
        <p:spPr bwMode="auto">
          <a:xfrm>
            <a:off x="450850" y="1614488"/>
            <a:ext cx="8242300" cy="44719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defTabSz="0" eaLnBrk="1" hangingPunct="1">
              <a:lnSpc>
                <a:spcPct val="120000"/>
              </a:lnSpc>
              <a:spcBef>
                <a:spcPct val="40000"/>
              </a:spcBef>
              <a:buFontTx/>
              <a:buNone/>
            </a:pPr>
            <a:r>
              <a:rPr lang="zh-CN" altLang="en-US" sz="2800">
                <a:latin typeface="黑体" pitchFamily="49" charset="-122"/>
                <a:ea typeface="黑体" pitchFamily="49" charset="-122"/>
                <a:sym typeface="Calibri" pitchFamily="34" charset="0"/>
              </a:rPr>
              <a:t>	对同一篇论文，来自不同论文数据库的引用格式可能存在不同</a:t>
            </a:r>
          </a:p>
          <a:p>
            <a:pPr defTabSz="0" eaLnBrk="1" hangingPunct="1">
              <a:lnSpc>
                <a:spcPct val="120000"/>
              </a:lnSpc>
              <a:spcBef>
                <a:spcPct val="40000"/>
              </a:spcBef>
              <a:buFontTx/>
              <a:buNone/>
            </a:pPr>
            <a:r>
              <a:rPr lang="zh-CN" altLang="en-US" sz="2800">
                <a:latin typeface="黑体" pitchFamily="49" charset="-122"/>
                <a:ea typeface="黑体" pitchFamily="49" charset="-122"/>
                <a:sym typeface="Calibri" pitchFamily="34" charset="0"/>
              </a:rPr>
              <a:t>	整合为某种统一格式</a:t>
            </a:r>
          </a:p>
        </p:txBody>
      </p:sp>
    </p:spTree>
    <p:extLst>
      <p:ext uri="{BB962C8B-B14F-4D97-AF65-F5344CB8AC3E}">
        <p14:creationId xmlns:p14="http://schemas.microsoft.com/office/powerpoint/2010/main" val="13424485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标题 1"/>
          <p:cNvSpPr>
            <a:spLocks noChangeArrowheads="1"/>
          </p:cNvSpPr>
          <p:nvPr/>
        </p:nvSpPr>
        <p:spPr bwMode="auto">
          <a:xfrm>
            <a:off x="539750" y="3068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571500" indent="-571500" algn="ctr" eaLnBrk="1" hangingPunct="1">
              <a:buSzPct val="130000"/>
            </a:pPr>
            <a:endParaRPr lang="zh-CN" altLang="zh-CN" sz="4800">
              <a:sym typeface="Calibri" pitchFamily="34" charset="0"/>
            </a:endParaRPr>
          </a:p>
        </p:txBody>
      </p:sp>
      <p:sp>
        <p:nvSpPr>
          <p:cNvPr id="5123" name="标题 1"/>
          <p:cNvSpPr>
            <a:spLocks noGrp="1" noChangeArrowheads="1"/>
          </p:cNvSpPr>
          <p:nvPr>
            <p:ph type="ctrTitle"/>
          </p:nvPr>
        </p:nvSpPr>
        <p:spPr>
          <a:xfrm>
            <a:off x="730250" y="2520950"/>
            <a:ext cx="7772400" cy="908050"/>
          </a:xfrm>
          <a:ln/>
          <a:extLst>
            <a:ext uri="{91240B29-F687-4F45-9708-019B960494DF}">
              <a14:hiddenLine xmlns:a14="http://schemas.microsoft.com/office/drawing/2010/main" w="9525">
                <a:solidFill>
                  <a:srgbClr val="000000"/>
                </a:solidFill>
                <a:miter lim="800000"/>
                <a:headEnd/>
                <a:tailEnd/>
              </a14:hiddenLine>
            </a:ext>
          </a:extLst>
        </p:spPr>
        <p:txBody>
          <a:bodyPr anchor="t"/>
          <a:lstStyle/>
          <a:p>
            <a:pPr marL="0" indent="0"/>
            <a:r>
              <a:rPr lang="zh-CN" sz="4800" b="1">
                <a:latin typeface="黑体" pitchFamily="49" charset="-122"/>
                <a:ea typeface="黑体" pitchFamily="49" charset="-122"/>
                <a:sym typeface="黑体" pitchFamily="49" charset="-122"/>
              </a:rPr>
              <a:t>数据基础</a:t>
            </a:r>
          </a:p>
        </p:txBody>
      </p:sp>
      <p:cxnSp>
        <p:nvCxnSpPr>
          <p:cNvPr id="5124" name="直接连接符 12"/>
          <p:cNvCxnSpPr>
            <a:cxnSpLocks noChangeShapeType="1"/>
          </p:cNvCxnSpPr>
          <p:nvPr/>
        </p:nvCxnSpPr>
        <p:spPr bwMode="auto">
          <a:xfrm>
            <a:off x="287338" y="3359150"/>
            <a:ext cx="8605837" cy="0"/>
          </a:xfrm>
          <a:prstGeom prst="line">
            <a:avLst/>
          </a:prstGeom>
          <a:noFill/>
          <a:ln w="25400" cap="flat" cmpd="sng">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pic>
        <p:nvPicPr>
          <p:cNvPr id="5125" name="图片 4"/>
          <p:cNvPicPr>
            <a:picLocks noChangeAspect="1" noChangeArrowheads="1"/>
          </p:cNvPicPr>
          <p:nvPr/>
        </p:nvPicPr>
        <p:blipFill>
          <a:blip r:embed="rId2">
            <a:extLst>
              <a:ext uri="{28A0092B-C50C-407E-A947-70E740481C1C}">
                <a14:useLocalDpi xmlns:a14="http://schemas.microsoft.com/office/drawing/2010/main" val="0"/>
              </a:ext>
            </a:extLst>
          </a:blip>
          <a:srcRect t="37080" r="2669"/>
          <a:stretch>
            <a:fillRect/>
          </a:stretch>
        </p:blipFill>
        <p:spPr bwMode="auto">
          <a:xfrm>
            <a:off x="1638300" y="2311400"/>
            <a:ext cx="1439863" cy="8842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5126" name="图片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35850" y="5105400"/>
            <a:ext cx="1181100" cy="1041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146208666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4818" name="直接连接符 12"/>
          <p:cNvCxnSpPr>
            <a:cxnSpLocks noChangeShapeType="1"/>
          </p:cNvCxnSpPr>
          <p:nvPr/>
        </p:nvCxnSpPr>
        <p:spPr bwMode="auto">
          <a:xfrm>
            <a:off x="287338" y="1412875"/>
            <a:ext cx="8605837" cy="0"/>
          </a:xfrm>
          <a:prstGeom prst="line">
            <a:avLst/>
          </a:prstGeom>
          <a:noFill/>
          <a:ln w="25400" cap="flat" cmpd="sng">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pic>
        <p:nvPicPr>
          <p:cNvPr id="34819" name="图片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35850" y="5105400"/>
            <a:ext cx="1181100" cy="1041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4820" name="标题 1"/>
          <p:cNvSpPr>
            <a:spLocks noGrp="1" noChangeArrowheads="1"/>
          </p:cNvSpPr>
          <p:nvPr/>
        </p:nvSpPr>
        <p:spPr bwMode="auto">
          <a:xfrm>
            <a:off x="730250" y="355600"/>
            <a:ext cx="8229600" cy="990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ctr" defTabSz="0" eaLnBrk="1" hangingPunct="1">
              <a:buSzPct val="130000"/>
              <a:buFontTx/>
              <a:buNone/>
            </a:pPr>
            <a:r>
              <a:rPr lang="zh-CN" altLang="en-US" sz="4000">
                <a:ea typeface="黑体" pitchFamily="49" charset="-122"/>
                <a:sym typeface="Calibri" pitchFamily="34" charset="0"/>
              </a:rPr>
              <a:t>    另一种数据整合方式：虚拟化</a:t>
            </a:r>
          </a:p>
        </p:txBody>
      </p:sp>
      <p:pic>
        <p:nvPicPr>
          <p:cNvPr id="34821" name="图片 4"/>
          <p:cNvPicPr>
            <a:picLocks noChangeAspect="1" noChangeArrowheads="1"/>
          </p:cNvPicPr>
          <p:nvPr/>
        </p:nvPicPr>
        <p:blipFill>
          <a:blip r:embed="rId3">
            <a:extLst>
              <a:ext uri="{28A0092B-C50C-407E-A947-70E740481C1C}">
                <a14:useLocalDpi xmlns:a14="http://schemas.microsoft.com/office/drawing/2010/main" val="0"/>
              </a:ext>
            </a:extLst>
          </a:blip>
          <a:srcRect t="37080" r="2669"/>
          <a:stretch>
            <a:fillRect/>
          </a:stretch>
        </p:blipFill>
        <p:spPr bwMode="auto">
          <a:xfrm>
            <a:off x="406400" y="425450"/>
            <a:ext cx="1441450" cy="885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4822" name="圆柱形 5"/>
          <p:cNvSpPr>
            <a:spLocks noChangeArrowheads="1"/>
          </p:cNvSpPr>
          <p:nvPr/>
        </p:nvSpPr>
        <p:spPr bwMode="auto">
          <a:xfrm>
            <a:off x="1835150" y="2076450"/>
            <a:ext cx="1152525" cy="936625"/>
          </a:xfrm>
          <a:prstGeom prst="can">
            <a:avLst>
              <a:gd name="adj" fmla="val 25000"/>
            </a:avLst>
          </a:prstGeom>
          <a:gradFill rotWithShape="1">
            <a:gsLst>
              <a:gs pos="0">
                <a:srgbClr val="A6E4FF"/>
              </a:gs>
              <a:gs pos="34999">
                <a:srgbClr val="BFEDFF"/>
              </a:gs>
              <a:gs pos="100000">
                <a:srgbClr val="E6F9FF"/>
              </a:gs>
            </a:gsLst>
            <a:lin ang="5400000" scaled="1"/>
          </a:gradFill>
          <a:ln w="9525" cap="flat" cmpd="sng">
            <a:solidFill>
              <a:srgbClr val="4BACC6"/>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r>
              <a:rPr lang="zh-CN" altLang="en-US">
                <a:solidFill>
                  <a:srgbClr val="000000"/>
                </a:solidFill>
                <a:latin typeface="黑体" pitchFamily="49" charset="-122"/>
                <a:ea typeface="黑体" pitchFamily="49" charset="-122"/>
                <a:sym typeface="宋体" pitchFamily="2" charset="-122"/>
              </a:rPr>
              <a:t>数据源</a:t>
            </a:r>
            <a:r>
              <a:rPr lang="en-US">
                <a:solidFill>
                  <a:srgbClr val="000000"/>
                </a:solidFill>
                <a:latin typeface="黑体" pitchFamily="49" charset="-122"/>
                <a:ea typeface="黑体" pitchFamily="49" charset="-122"/>
                <a:sym typeface="Calibri" pitchFamily="34" charset="0"/>
              </a:rPr>
              <a:t>A</a:t>
            </a:r>
            <a:endParaRPr lang="zh-CN" altLang="en-US">
              <a:solidFill>
                <a:srgbClr val="000000"/>
              </a:solidFill>
              <a:latin typeface="黑体" pitchFamily="49" charset="-122"/>
              <a:ea typeface="黑体" pitchFamily="49" charset="-122"/>
              <a:sym typeface="宋体" pitchFamily="2" charset="-122"/>
            </a:endParaRPr>
          </a:p>
        </p:txBody>
      </p:sp>
      <p:sp>
        <p:nvSpPr>
          <p:cNvPr id="34823" name="圆柱形 7"/>
          <p:cNvSpPr>
            <a:spLocks noChangeArrowheads="1"/>
          </p:cNvSpPr>
          <p:nvPr/>
        </p:nvSpPr>
        <p:spPr bwMode="auto">
          <a:xfrm>
            <a:off x="1835150" y="3165475"/>
            <a:ext cx="1152525" cy="935038"/>
          </a:xfrm>
          <a:prstGeom prst="can">
            <a:avLst>
              <a:gd name="adj" fmla="val 25000"/>
            </a:avLst>
          </a:prstGeom>
          <a:gradFill rotWithShape="1">
            <a:gsLst>
              <a:gs pos="0">
                <a:srgbClr val="C8B3E9"/>
              </a:gs>
              <a:gs pos="34999">
                <a:srgbClr val="D9CAEE"/>
              </a:gs>
              <a:gs pos="100000">
                <a:srgbClr val="EFE8FA"/>
              </a:gs>
            </a:gsLst>
            <a:lin ang="5400000" scaled="1"/>
          </a:gradFill>
          <a:ln w="9525" cap="flat" cmpd="sng">
            <a:solidFill>
              <a:srgbClr val="8064A2"/>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r>
              <a:rPr lang="zh-CN" altLang="en-US">
                <a:solidFill>
                  <a:srgbClr val="000000"/>
                </a:solidFill>
                <a:latin typeface="黑体" pitchFamily="49" charset="-122"/>
                <a:ea typeface="黑体" pitchFamily="49" charset="-122"/>
                <a:sym typeface="宋体" pitchFamily="2" charset="-122"/>
              </a:rPr>
              <a:t>数据源</a:t>
            </a:r>
            <a:r>
              <a:rPr lang="en-US">
                <a:solidFill>
                  <a:srgbClr val="000000"/>
                </a:solidFill>
                <a:latin typeface="黑体" pitchFamily="49" charset="-122"/>
                <a:ea typeface="黑体" pitchFamily="49" charset="-122"/>
                <a:sym typeface="Calibri" pitchFamily="34" charset="0"/>
              </a:rPr>
              <a:t>B</a:t>
            </a:r>
            <a:endParaRPr lang="zh-CN" altLang="en-US">
              <a:solidFill>
                <a:srgbClr val="000000"/>
              </a:solidFill>
              <a:latin typeface="黑体" pitchFamily="49" charset="-122"/>
              <a:ea typeface="黑体" pitchFamily="49" charset="-122"/>
              <a:sym typeface="宋体" pitchFamily="2" charset="-122"/>
            </a:endParaRPr>
          </a:p>
        </p:txBody>
      </p:sp>
      <p:sp>
        <p:nvSpPr>
          <p:cNvPr id="34824" name="圆柱形 8"/>
          <p:cNvSpPr>
            <a:spLocks noChangeArrowheads="1"/>
          </p:cNvSpPr>
          <p:nvPr/>
        </p:nvSpPr>
        <p:spPr bwMode="auto">
          <a:xfrm>
            <a:off x="1835150" y="4308475"/>
            <a:ext cx="1152525" cy="936625"/>
          </a:xfrm>
          <a:prstGeom prst="can">
            <a:avLst>
              <a:gd name="adj" fmla="val 25000"/>
            </a:avLst>
          </a:prstGeom>
          <a:gradFill rotWithShape="1">
            <a:gsLst>
              <a:gs pos="0">
                <a:srgbClr val="D9FDA5"/>
              </a:gs>
              <a:gs pos="34999">
                <a:srgbClr val="E3FEBF"/>
              </a:gs>
              <a:gs pos="100000">
                <a:srgbClr val="F4FEE6"/>
              </a:gs>
            </a:gsLst>
            <a:lin ang="5400000" scaled="1"/>
          </a:gradFill>
          <a:ln w="9525" cap="flat" cmpd="sng">
            <a:solidFill>
              <a:srgbClr val="9BBB59"/>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r>
              <a:rPr lang="zh-CN" altLang="en-US">
                <a:solidFill>
                  <a:srgbClr val="000000"/>
                </a:solidFill>
                <a:latin typeface="黑体" pitchFamily="49" charset="-122"/>
                <a:ea typeface="黑体" pitchFamily="49" charset="-122"/>
                <a:sym typeface="宋体" pitchFamily="2" charset="-122"/>
              </a:rPr>
              <a:t>数据源</a:t>
            </a:r>
            <a:r>
              <a:rPr lang="en-US">
                <a:solidFill>
                  <a:srgbClr val="000000"/>
                </a:solidFill>
                <a:latin typeface="黑体" pitchFamily="49" charset="-122"/>
                <a:ea typeface="黑体" pitchFamily="49" charset="-122"/>
                <a:sym typeface="Calibri" pitchFamily="34" charset="0"/>
              </a:rPr>
              <a:t>C</a:t>
            </a:r>
            <a:endParaRPr lang="zh-CN" altLang="en-US">
              <a:solidFill>
                <a:srgbClr val="000000"/>
              </a:solidFill>
              <a:latin typeface="黑体" pitchFamily="49" charset="-122"/>
              <a:ea typeface="黑体" pitchFamily="49" charset="-122"/>
              <a:sym typeface="宋体" pitchFamily="2" charset="-122"/>
            </a:endParaRPr>
          </a:p>
        </p:txBody>
      </p:sp>
      <p:sp>
        <p:nvSpPr>
          <p:cNvPr id="34825" name="矩形 6"/>
          <p:cNvSpPr>
            <a:spLocks noChangeArrowheads="1"/>
          </p:cNvSpPr>
          <p:nvPr/>
        </p:nvSpPr>
        <p:spPr bwMode="auto">
          <a:xfrm>
            <a:off x="3767138" y="2292350"/>
            <a:ext cx="1008062" cy="504825"/>
          </a:xfrm>
          <a:prstGeom prst="rect">
            <a:avLst/>
          </a:prstGeom>
          <a:gradFill rotWithShape="1">
            <a:gsLst>
              <a:gs pos="0">
                <a:srgbClr val="A6E4FF"/>
              </a:gs>
              <a:gs pos="34999">
                <a:srgbClr val="BFEDFF"/>
              </a:gs>
              <a:gs pos="100000">
                <a:srgbClr val="E6F9FF"/>
              </a:gs>
            </a:gsLst>
            <a:lin ang="5400000" scaled="1"/>
          </a:gradFill>
          <a:ln w="9525" cap="flat" cmpd="sng">
            <a:solidFill>
              <a:srgbClr val="4BACC6"/>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r>
              <a:rPr lang="zh-CN" altLang="en-US">
                <a:solidFill>
                  <a:srgbClr val="000000"/>
                </a:solidFill>
                <a:latin typeface="宋体" pitchFamily="2" charset="-122"/>
                <a:ea typeface="黑体" pitchFamily="49" charset="-122"/>
                <a:sym typeface="宋体" pitchFamily="2" charset="-122"/>
              </a:rPr>
              <a:t>转换器</a:t>
            </a:r>
          </a:p>
        </p:txBody>
      </p:sp>
      <p:sp>
        <p:nvSpPr>
          <p:cNvPr id="34826" name="矩形 10"/>
          <p:cNvSpPr>
            <a:spLocks noChangeArrowheads="1"/>
          </p:cNvSpPr>
          <p:nvPr/>
        </p:nvSpPr>
        <p:spPr bwMode="auto">
          <a:xfrm>
            <a:off x="3767138" y="3381375"/>
            <a:ext cx="1008062" cy="504825"/>
          </a:xfrm>
          <a:prstGeom prst="rect">
            <a:avLst/>
          </a:prstGeom>
          <a:gradFill rotWithShape="1">
            <a:gsLst>
              <a:gs pos="0">
                <a:srgbClr val="C8B3E9"/>
              </a:gs>
              <a:gs pos="34999">
                <a:srgbClr val="D9CAEE"/>
              </a:gs>
              <a:gs pos="100000">
                <a:srgbClr val="EFE8FA"/>
              </a:gs>
            </a:gsLst>
            <a:lin ang="5400000" scaled="1"/>
          </a:gradFill>
          <a:ln w="9525" cap="flat" cmpd="sng">
            <a:solidFill>
              <a:srgbClr val="8064A2"/>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r>
              <a:rPr lang="zh-CN" altLang="en-US">
                <a:solidFill>
                  <a:srgbClr val="000000"/>
                </a:solidFill>
                <a:latin typeface="宋体" pitchFamily="2" charset="-122"/>
                <a:ea typeface="黑体" pitchFamily="49" charset="-122"/>
                <a:sym typeface="宋体" pitchFamily="2" charset="-122"/>
              </a:rPr>
              <a:t>转换器</a:t>
            </a:r>
          </a:p>
        </p:txBody>
      </p:sp>
      <p:sp>
        <p:nvSpPr>
          <p:cNvPr id="34827" name="矩形 11"/>
          <p:cNvSpPr>
            <a:spLocks noChangeArrowheads="1"/>
          </p:cNvSpPr>
          <p:nvPr/>
        </p:nvSpPr>
        <p:spPr bwMode="auto">
          <a:xfrm>
            <a:off x="3767138" y="4524375"/>
            <a:ext cx="1008062" cy="504825"/>
          </a:xfrm>
          <a:prstGeom prst="rect">
            <a:avLst/>
          </a:prstGeom>
          <a:gradFill rotWithShape="1">
            <a:gsLst>
              <a:gs pos="0">
                <a:srgbClr val="D9FDA5"/>
              </a:gs>
              <a:gs pos="34999">
                <a:srgbClr val="E3FEBF"/>
              </a:gs>
              <a:gs pos="100000">
                <a:srgbClr val="F4FEE6"/>
              </a:gs>
            </a:gsLst>
            <a:lin ang="5400000" scaled="1"/>
          </a:gradFill>
          <a:ln w="9525" cap="flat" cmpd="sng">
            <a:solidFill>
              <a:srgbClr val="9BBB59"/>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r>
              <a:rPr lang="zh-CN" altLang="en-US">
                <a:solidFill>
                  <a:srgbClr val="000000"/>
                </a:solidFill>
                <a:latin typeface="宋体" pitchFamily="2" charset="-122"/>
                <a:ea typeface="黑体" pitchFamily="49" charset="-122"/>
                <a:sym typeface="宋体" pitchFamily="2" charset="-122"/>
              </a:rPr>
              <a:t>转换器</a:t>
            </a:r>
          </a:p>
        </p:txBody>
      </p:sp>
      <p:sp>
        <p:nvSpPr>
          <p:cNvPr id="34828" name="圆柱形 12"/>
          <p:cNvSpPr>
            <a:spLocks noChangeArrowheads="1"/>
          </p:cNvSpPr>
          <p:nvPr/>
        </p:nvSpPr>
        <p:spPr bwMode="auto">
          <a:xfrm>
            <a:off x="5364163" y="2768600"/>
            <a:ext cx="2087562" cy="1728788"/>
          </a:xfrm>
          <a:prstGeom prst="can">
            <a:avLst>
              <a:gd name="adj" fmla="val 25000"/>
            </a:avLst>
          </a:prstGeom>
          <a:gradFill rotWithShape="1">
            <a:gsLst>
              <a:gs pos="0">
                <a:srgbClr val="FFD1BB"/>
              </a:gs>
              <a:gs pos="34999">
                <a:srgbClr val="FFDDCF"/>
              </a:gs>
              <a:gs pos="100000">
                <a:srgbClr val="FFF2ED"/>
              </a:gs>
            </a:gsLst>
            <a:lin ang="5400000" scaled="1"/>
          </a:gradFill>
          <a:ln w="9525" cap="flat" cmpd="sng">
            <a:solidFill>
              <a:srgbClr val="F79646"/>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r>
              <a:rPr lang="zh-CN" altLang="en-US">
                <a:solidFill>
                  <a:srgbClr val="000000"/>
                </a:solidFill>
                <a:latin typeface="黑体" pitchFamily="49" charset="-122"/>
                <a:ea typeface="黑体" pitchFamily="49" charset="-122"/>
                <a:sym typeface="宋体" pitchFamily="2" charset="-122"/>
              </a:rPr>
              <a:t>拥有统一模式的</a:t>
            </a:r>
            <a:endParaRPr lang="en-US">
              <a:solidFill>
                <a:srgbClr val="000000"/>
              </a:solidFill>
              <a:latin typeface="黑体" pitchFamily="49" charset="-122"/>
              <a:ea typeface="黑体" pitchFamily="49" charset="-122"/>
              <a:sym typeface="Calibri" pitchFamily="34" charset="0"/>
            </a:endParaRPr>
          </a:p>
          <a:p>
            <a:pPr algn="ctr"/>
            <a:r>
              <a:rPr lang="zh-CN" altLang="en-US">
                <a:solidFill>
                  <a:srgbClr val="000000"/>
                </a:solidFill>
                <a:latin typeface="黑体" pitchFamily="49" charset="-122"/>
                <a:ea typeface="黑体" pitchFamily="49" charset="-122"/>
                <a:sym typeface="宋体" pitchFamily="2" charset="-122"/>
              </a:rPr>
              <a:t>“虚拟数据库”</a:t>
            </a:r>
          </a:p>
        </p:txBody>
      </p:sp>
      <p:cxnSp>
        <p:nvCxnSpPr>
          <p:cNvPr id="34829" name="直接箭头连接符 13"/>
          <p:cNvCxnSpPr>
            <a:cxnSpLocks noChangeShapeType="1"/>
            <a:stCxn id="34822" idx="4"/>
            <a:endCxn id="34825" idx="1"/>
          </p:cNvCxnSpPr>
          <p:nvPr/>
        </p:nvCxnSpPr>
        <p:spPr bwMode="auto">
          <a:xfrm>
            <a:off x="2987675" y="2614613"/>
            <a:ext cx="779463" cy="0"/>
          </a:xfrm>
          <a:prstGeom prst="straightConnector1">
            <a:avLst/>
          </a:prstGeom>
          <a:noFill/>
          <a:ln w="9525" cap="flat" cmpd="sng">
            <a:solidFill>
              <a:srgbClr val="000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34830" name="直接箭头连接符 15"/>
          <p:cNvSpPr>
            <a:spLocks noChangeShapeType="1"/>
          </p:cNvSpPr>
          <p:nvPr/>
        </p:nvSpPr>
        <p:spPr bwMode="auto">
          <a:xfrm>
            <a:off x="2987675" y="3633788"/>
            <a:ext cx="779463" cy="0"/>
          </a:xfrm>
          <a:prstGeom prst="straightConnector1">
            <a:avLst/>
          </a:prstGeom>
          <a:noFill/>
          <a:ln w="9525" cap="flat" cmpd="sng">
            <a:solidFill>
              <a:srgbClr val="000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34831" name="直接箭头连接符 16"/>
          <p:cNvSpPr>
            <a:spLocks noChangeShapeType="1"/>
          </p:cNvSpPr>
          <p:nvPr/>
        </p:nvSpPr>
        <p:spPr bwMode="auto">
          <a:xfrm>
            <a:off x="2987675" y="4776788"/>
            <a:ext cx="779463" cy="1587"/>
          </a:xfrm>
          <a:prstGeom prst="straightConnector1">
            <a:avLst/>
          </a:prstGeom>
          <a:noFill/>
          <a:ln w="9525" cap="flat" cmpd="sng">
            <a:solidFill>
              <a:srgbClr val="0000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cxnSp>
        <p:nvCxnSpPr>
          <p:cNvPr id="34832" name="直接箭头连接符 17"/>
          <p:cNvCxnSpPr>
            <a:cxnSpLocks noChangeShapeType="1"/>
            <a:stCxn id="34828" idx="2"/>
            <a:endCxn id="34825" idx="3"/>
          </p:cNvCxnSpPr>
          <p:nvPr/>
        </p:nvCxnSpPr>
        <p:spPr bwMode="auto">
          <a:xfrm flipH="1" flipV="1">
            <a:off x="4775200" y="2614613"/>
            <a:ext cx="588963" cy="1089025"/>
          </a:xfrm>
          <a:prstGeom prst="straightConnector1">
            <a:avLst/>
          </a:prstGeom>
          <a:noFill/>
          <a:ln w="9525" cap="flat" cmpd="sng">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34833" name="直接箭头连接符 19"/>
          <p:cNvCxnSpPr>
            <a:cxnSpLocks noChangeShapeType="1"/>
            <a:stCxn id="34828" idx="2"/>
            <a:endCxn id="34826" idx="3"/>
          </p:cNvCxnSpPr>
          <p:nvPr/>
        </p:nvCxnSpPr>
        <p:spPr bwMode="auto">
          <a:xfrm flipH="1">
            <a:off x="4775200" y="3703638"/>
            <a:ext cx="588963" cy="0"/>
          </a:xfrm>
          <a:prstGeom prst="straightConnector1">
            <a:avLst/>
          </a:prstGeom>
          <a:noFill/>
          <a:ln w="9525" cap="flat" cmpd="sng">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34834" name="直接箭头连接符 22"/>
          <p:cNvCxnSpPr>
            <a:cxnSpLocks noChangeShapeType="1"/>
            <a:stCxn id="34828" idx="2"/>
            <a:endCxn id="34827" idx="3"/>
          </p:cNvCxnSpPr>
          <p:nvPr/>
        </p:nvCxnSpPr>
        <p:spPr bwMode="auto">
          <a:xfrm flipH="1">
            <a:off x="4775200" y="3703638"/>
            <a:ext cx="588963" cy="1143000"/>
          </a:xfrm>
          <a:prstGeom prst="straightConnector1">
            <a:avLst/>
          </a:prstGeom>
          <a:noFill/>
          <a:ln w="9525" cap="flat" cmpd="sng">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Tree>
    <p:extLst>
      <p:ext uri="{BB962C8B-B14F-4D97-AF65-F5344CB8AC3E}">
        <p14:creationId xmlns:p14="http://schemas.microsoft.com/office/powerpoint/2010/main" val="334269615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5842" name="直接连接符 12"/>
          <p:cNvCxnSpPr>
            <a:cxnSpLocks noChangeShapeType="1"/>
          </p:cNvCxnSpPr>
          <p:nvPr/>
        </p:nvCxnSpPr>
        <p:spPr bwMode="auto">
          <a:xfrm>
            <a:off x="287338" y="1412875"/>
            <a:ext cx="8605837" cy="0"/>
          </a:xfrm>
          <a:prstGeom prst="line">
            <a:avLst/>
          </a:prstGeom>
          <a:noFill/>
          <a:ln w="25400" cap="flat" cmpd="sng">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pic>
        <p:nvPicPr>
          <p:cNvPr id="35843" name="图片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35850" y="5105400"/>
            <a:ext cx="1181100" cy="1041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5844" name="标题 1"/>
          <p:cNvSpPr>
            <a:spLocks noGrp="1" noChangeArrowheads="1"/>
          </p:cNvSpPr>
          <p:nvPr/>
        </p:nvSpPr>
        <p:spPr bwMode="auto">
          <a:xfrm>
            <a:off x="730250" y="355600"/>
            <a:ext cx="8229600" cy="990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ctr" defTabSz="0" eaLnBrk="1" hangingPunct="1">
              <a:buSzPct val="130000"/>
              <a:buFontTx/>
              <a:buNone/>
            </a:pPr>
            <a:r>
              <a:rPr lang="zh-CN" altLang="en-US" sz="4400">
                <a:ea typeface="黑体" pitchFamily="49" charset="-122"/>
                <a:sym typeface="Calibri" pitchFamily="34" charset="0"/>
              </a:rPr>
              <a:t> 数据清洗和整合步骤</a:t>
            </a:r>
          </a:p>
        </p:txBody>
      </p:sp>
      <p:pic>
        <p:nvPicPr>
          <p:cNvPr id="35845" name="图片 4"/>
          <p:cNvPicPr>
            <a:picLocks noChangeAspect="1" noChangeArrowheads="1"/>
          </p:cNvPicPr>
          <p:nvPr/>
        </p:nvPicPr>
        <p:blipFill>
          <a:blip r:embed="rId3">
            <a:extLst>
              <a:ext uri="{28A0092B-C50C-407E-A947-70E740481C1C}">
                <a14:useLocalDpi xmlns:a14="http://schemas.microsoft.com/office/drawing/2010/main" val="0"/>
              </a:ext>
            </a:extLst>
          </a:blip>
          <a:srcRect t="37080" r="2669"/>
          <a:stretch>
            <a:fillRect/>
          </a:stretch>
        </p:blipFill>
        <p:spPr bwMode="auto">
          <a:xfrm>
            <a:off x="939800" y="425450"/>
            <a:ext cx="1439863" cy="885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5846" name="内容占位符 2"/>
          <p:cNvSpPr>
            <a:spLocks noGrp="1" noChangeArrowheads="1"/>
          </p:cNvSpPr>
          <p:nvPr/>
        </p:nvSpPr>
        <p:spPr bwMode="auto">
          <a:xfrm>
            <a:off x="730250" y="1682750"/>
            <a:ext cx="7962900" cy="4403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defTabSz="0" eaLnBrk="1" hangingPunct="1">
              <a:lnSpc>
                <a:spcPct val="120000"/>
              </a:lnSpc>
              <a:spcBef>
                <a:spcPct val="50000"/>
              </a:spcBef>
              <a:buFontTx/>
              <a:buNone/>
            </a:pPr>
            <a:r>
              <a:rPr lang="zh-CN" altLang="en-US" sz="2800" dirty="0">
                <a:latin typeface="黑体" pitchFamily="49" charset="-122"/>
                <a:ea typeface="黑体" pitchFamily="49" charset="-122"/>
                <a:sym typeface="Calibri" pitchFamily="34" charset="0"/>
              </a:rPr>
              <a:t>	初步分析：在操作之前进行数据分析</a:t>
            </a:r>
          </a:p>
          <a:p>
            <a:pPr defTabSz="0" eaLnBrk="1" hangingPunct="1">
              <a:lnSpc>
                <a:spcPct val="120000"/>
              </a:lnSpc>
              <a:spcBef>
                <a:spcPct val="50000"/>
              </a:spcBef>
              <a:buFontTx/>
              <a:buNone/>
            </a:pPr>
            <a:r>
              <a:rPr lang="zh-CN" altLang="en-US" sz="2800" dirty="0">
                <a:latin typeface="黑体" pitchFamily="49" charset="-122"/>
                <a:ea typeface="黑体" pitchFamily="49" charset="-122"/>
                <a:sym typeface="Calibri" pitchFamily="34" charset="0"/>
              </a:rPr>
              <a:t>	冲突解析：解析数据源间的数据冲突</a:t>
            </a:r>
          </a:p>
          <a:p>
            <a:pPr defTabSz="0" eaLnBrk="1" hangingPunct="1">
              <a:lnSpc>
                <a:spcPct val="120000"/>
              </a:lnSpc>
              <a:spcBef>
                <a:spcPct val="50000"/>
              </a:spcBef>
              <a:buFontTx/>
              <a:buNone/>
            </a:pPr>
            <a:r>
              <a:rPr lang="zh-CN" altLang="en-US" sz="2800" dirty="0">
                <a:latin typeface="黑体" pitchFamily="49" charset="-122"/>
                <a:ea typeface="黑体" pitchFamily="49" charset="-122"/>
                <a:sym typeface="Calibri" pitchFamily="34" charset="0"/>
              </a:rPr>
              <a:t>	定义数据转换工作流和转换规则：使用工作流方式完成模式（schema）配准和转换</a:t>
            </a:r>
          </a:p>
          <a:p>
            <a:pPr defTabSz="0" eaLnBrk="1" hangingPunct="1">
              <a:lnSpc>
                <a:spcPct val="120000"/>
              </a:lnSpc>
              <a:spcBef>
                <a:spcPct val="50000"/>
              </a:spcBef>
              <a:buFontTx/>
              <a:buNone/>
            </a:pPr>
            <a:r>
              <a:rPr lang="zh-CN" altLang="en-US" sz="2800" dirty="0">
                <a:latin typeface="黑体" pitchFamily="49" charset="-122"/>
                <a:ea typeface="黑体" pitchFamily="49" charset="-122"/>
                <a:sym typeface="Calibri" pitchFamily="34" charset="0"/>
              </a:rPr>
              <a:t>	工作流验证：验证工作流中的步骤是否正确</a:t>
            </a:r>
          </a:p>
          <a:p>
            <a:pPr defTabSz="0" eaLnBrk="1" hangingPunct="1">
              <a:lnSpc>
                <a:spcPct val="120000"/>
              </a:lnSpc>
              <a:spcBef>
                <a:spcPct val="50000"/>
              </a:spcBef>
              <a:buFontTx/>
              <a:buNone/>
            </a:pPr>
            <a:r>
              <a:rPr lang="zh-CN" altLang="en-US" sz="2800" dirty="0">
                <a:latin typeface="黑体" pitchFamily="49" charset="-122"/>
                <a:ea typeface="黑体" pitchFamily="49" charset="-122"/>
                <a:sym typeface="Calibri" pitchFamily="34" charset="0"/>
              </a:rPr>
              <a:t>	数据转换：开始流程</a:t>
            </a:r>
          </a:p>
          <a:p>
            <a:pPr defTabSz="0" eaLnBrk="1" hangingPunct="1">
              <a:lnSpc>
                <a:spcPct val="120000"/>
              </a:lnSpc>
              <a:spcBef>
                <a:spcPct val="50000"/>
              </a:spcBef>
              <a:buFontTx/>
              <a:buNone/>
            </a:pPr>
            <a:endParaRPr lang="zh-CN" altLang="en-US" sz="2800" dirty="0">
              <a:latin typeface="黑体" pitchFamily="49" charset="-122"/>
              <a:ea typeface="黑体" pitchFamily="49" charset="-122"/>
              <a:sym typeface="Calibri" pitchFamily="34" charset="0"/>
            </a:endParaRPr>
          </a:p>
        </p:txBody>
      </p:sp>
    </p:spTree>
    <p:extLst>
      <p:ext uri="{BB962C8B-B14F-4D97-AF65-F5344CB8AC3E}">
        <p14:creationId xmlns:p14="http://schemas.microsoft.com/office/powerpoint/2010/main" val="283959713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标题 1"/>
          <p:cNvSpPr>
            <a:spLocks noChangeArrowheads="1"/>
          </p:cNvSpPr>
          <p:nvPr/>
        </p:nvSpPr>
        <p:spPr bwMode="auto">
          <a:xfrm>
            <a:off x="539750" y="3068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571500" indent="-571500" algn="ctr" eaLnBrk="1" hangingPunct="1">
              <a:buSzPct val="130000"/>
            </a:pPr>
            <a:endParaRPr lang="zh-CN" altLang="zh-CN" sz="4800">
              <a:sym typeface="Calibri" pitchFamily="34" charset="0"/>
            </a:endParaRPr>
          </a:p>
        </p:txBody>
      </p:sp>
      <p:sp>
        <p:nvSpPr>
          <p:cNvPr id="36867" name="标题 1"/>
          <p:cNvSpPr>
            <a:spLocks noGrp="1" noChangeArrowheads="1"/>
          </p:cNvSpPr>
          <p:nvPr>
            <p:ph type="ctrTitle"/>
          </p:nvPr>
        </p:nvSpPr>
        <p:spPr>
          <a:xfrm>
            <a:off x="730250" y="2520950"/>
            <a:ext cx="7772400" cy="908050"/>
          </a:xfrm>
          <a:ln/>
          <a:extLst>
            <a:ext uri="{91240B29-F687-4F45-9708-019B960494DF}">
              <a14:hiddenLine xmlns:a14="http://schemas.microsoft.com/office/drawing/2010/main" w="9525">
                <a:solidFill>
                  <a:srgbClr val="000000"/>
                </a:solidFill>
                <a:miter lim="800000"/>
                <a:headEnd/>
                <a:tailEnd/>
              </a14:hiddenLine>
            </a:ext>
          </a:extLst>
        </p:spPr>
        <p:txBody>
          <a:bodyPr anchor="t"/>
          <a:lstStyle/>
          <a:p>
            <a:pPr marL="0" indent="0"/>
            <a:r>
              <a:rPr lang="zh-CN" sz="4800" b="1">
                <a:latin typeface="黑体" pitchFamily="49" charset="-122"/>
                <a:ea typeface="黑体" pitchFamily="49" charset="-122"/>
                <a:sym typeface="黑体" pitchFamily="49" charset="-122"/>
              </a:rPr>
              <a:t>数据存储</a:t>
            </a:r>
          </a:p>
        </p:txBody>
      </p:sp>
      <p:cxnSp>
        <p:nvCxnSpPr>
          <p:cNvPr id="36868" name="直接连接符 12"/>
          <p:cNvCxnSpPr>
            <a:cxnSpLocks noChangeShapeType="1"/>
          </p:cNvCxnSpPr>
          <p:nvPr/>
        </p:nvCxnSpPr>
        <p:spPr bwMode="auto">
          <a:xfrm>
            <a:off x="287338" y="3359150"/>
            <a:ext cx="8605837" cy="0"/>
          </a:xfrm>
          <a:prstGeom prst="line">
            <a:avLst/>
          </a:prstGeom>
          <a:noFill/>
          <a:ln w="25400" cap="flat" cmpd="sng">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pic>
        <p:nvPicPr>
          <p:cNvPr id="36869" name="图片 4"/>
          <p:cNvPicPr>
            <a:picLocks noChangeAspect="1" noChangeArrowheads="1"/>
          </p:cNvPicPr>
          <p:nvPr/>
        </p:nvPicPr>
        <p:blipFill>
          <a:blip r:embed="rId2">
            <a:extLst>
              <a:ext uri="{28A0092B-C50C-407E-A947-70E740481C1C}">
                <a14:useLocalDpi xmlns:a14="http://schemas.microsoft.com/office/drawing/2010/main" val="0"/>
              </a:ext>
            </a:extLst>
          </a:blip>
          <a:srcRect t="37080" r="2669"/>
          <a:stretch>
            <a:fillRect/>
          </a:stretch>
        </p:blipFill>
        <p:spPr bwMode="auto">
          <a:xfrm>
            <a:off x="1638300" y="2311400"/>
            <a:ext cx="1439863" cy="8842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36870" name="图片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35850" y="5105400"/>
            <a:ext cx="1181100" cy="1041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303666254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标题 1"/>
          <p:cNvSpPr>
            <a:spLocks noGrp="1" noChangeArrowheads="1"/>
          </p:cNvSpPr>
          <p:nvPr>
            <p:ph type="ctrTitle"/>
          </p:nvPr>
        </p:nvSpPr>
        <p:spPr>
          <a:xfrm>
            <a:off x="533400" y="355600"/>
            <a:ext cx="8229600" cy="990600"/>
          </a:xfrm>
          <a:ln/>
          <a:extLst>
            <a:ext uri="{91240B29-F687-4F45-9708-019B960494DF}">
              <a14:hiddenLine xmlns:a14="http://schemas.microsoft.com/office/drawing/2010/main" w="9525">
                <a:solidFill>
                  <a:srgbClr val="000000"/>
                </a:solidFill>
                <a:miter lim="800000"/>
                <a:headEnd/>
                <a:tailEnd/>
              </a14:hiddenLine>
            </a:ext>
          </a:extLst>
        </p:spPr>
        <p:txBody>
          <a:bodyPr/>
          <a:lstStyle/>
          <a:p>
            <a:pPr marL="0" indent="0"/>
            <a:r>
              <a:rPr lang="zh-CN" altLang="en-US">
                <a:ea typeface="黑体" pitchFamily="49" charset="-122"/>
              </a:rPr>
              <a:t>装载并存储数据</a:t>
            </a:r>
          </a:p>
        </p:txBody>
      </p:sp>
      <p:pic>
        <p:nvPicPr>
          <p:cNvPr id="37891" name="图片 4"/>
          <p:cNvPicPr>
            <a:picLocks noChangeAspect="1" noChangeArrowheads="1"/>
          </p:cNvPicPr>
          <p:nvPr/>
        </p:nvPicPr>
        <p:blipFill>
          <a:blip r:embed="rId2">
            <a:extLst>
              <a:ext uri="{28A0092B-C50C-407E-A947-70E740481C1C}">
                <a14:useLocalDpi xmlns:a14="http://schemas.microsoft.com/office/drawing/2010/main" val="0"/>
              </a:ext>
            </a:extLst>
          </a:blip>
          <a:srcRect t="37080" r="2669"/>
          <a:stretch>
            <a:fillRect/>
          </a:stretch>
        </p:blipFill>
        <p:spPr bwMode="auto">
          <a:xfrm>
            <a:off x="1428750" y="425450"/>
            <a:ext cx="1439863" cy="885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cxnSp>
        <p:nvCxnSpPr>
          <p:cNvPr id="37892" name="直接连接符 12"/>
          <p:cNvCxnSpPr>
            <a:cxnSpLocks noChangeShapeType="1"/>
          </p:cNvCxnSpPr>
          <p:nvPr/>
        </p:nvCxnSpPr>
        <p:spPr bwMode="auto">
          <a:xfrm>
            <a:off x="287338" y="1412875"/>
            <a:ext cx="8605837" cy="0"/>
          </a:xfrm>
          <a:prstGeom prst="line">
            <a:avLst/>
          </a:prstGeom>
          <a:noFill/>
          <a:ln w="25400" cap="flat" cmpd="sng">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37893" name="内容占位符 2"/>
          <p:cNvSpPr>
            <a:spLocks noGrp="1" noChangeArrowheads="1"/>
          </p:cNvSpPr>
          <p:nvPr/>
        </p:nvSpPr>
        <p:spPr bwMode="auto">
          <a:xfrm>
            <a:off x="590550" y="1682750"/>
            <a:ext cx="8032750" cy="4403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defTabSz="0" eaLnBrk="1" hangingPunct="1">
              <a:lnSpc>
                <a:spcPct val="120000"/>
              </a:lnSpc>
              <a:spcBef>
                <a:spcPct val="50000"/>
              </a:spcBef>
              <a:buFontTx/>
              <a:buNone/>
            </a:pPr>
            <a:r>
              <a:rPr lang="zh-CN" sz="3200">
                <a:latin typeface="黑体" pitchFamily="49" charset="-122"/>
                <a:ea typeface="黑体" pitchFamily="49" charset="-122"/>
                <a:sym typeface="Calibri" pitchFamily="34" charset="0"/>
              </a:rPr>
              <a:t>基于文件的存储</a:t>
            </a:r>
          </a:p>
          <a:p>
            <a:pPr defTabSz="0" eaLnBrk="1" hangingPunct="1">
              <a:lnSpc>
                <a:spcPct val="120000"/>
              </a:lnSpc>
              <a:spcBef>
                <a:spcPct val="50000"/>
              </a:spcBef>
              <a:buFontTx/>
              <a:buNone/>
            </a:pPr>
            <a:r>
              <a:rPr lang="zh-CN" sz="3200">
                <a:latin typeface="黑体" pitchFamily="49" charset="-122"/>
                <a:ea typeface="黑体" pitchFamily="49" charset="-122"/>
                <a:sym typeface="Calibri" pitchFamily="34" charset="0"/>
              </a:rPr>
              <a:t>数据库 </a:t>
            </a:r>
            <a:r>
              <a:rPr lang="zh-CN" altLang="zh-CN" sz="3200">
                <a:latin typeface="黑体" pitchFamily="49" charset="-122"/>
                <a:ea typeface="黑体" pitchFamily="49" charset="-122"/>
                <a:sym typeface="Calibri" pitchFamily="34" charset="0"/>
              </a:rPr>
              <a:t>&amp; </a:t>
            </a:r>
            <a:r>
              <a:rPr lang="zh-CN" sz="3200">
                <a:latin typeface="黑体" pitchFamily="49" charset="-122"/>
                <a:ea typeface="黑体" pitchFamily="49" charset="-122"/>
                <a:sym typeface="Calibri" pitchFamily="34" charset="0"/>
              </a:rPr>
              <a:t>数据库管理系统</a:t>
            </a:r>
          </a:p>
          <a:p>
            <a:pPr defTabSz="0" eaLnBrk="1" hangingPunct="1">
              <a:lnSpc>
                <a:spcPct val="120000"/>
              </a:lnSpc>
              <a:spcBef>
                <a:spcPct val="50000"/>
              </a:spcBef>
              <a:buFontTx/>
              <a:buNone/>
            </a:pPr>
            <a:r>
              <a:rPr lang="zh-CN" sz="3200">
                <a:latin typeface="黑体" pitchFamily="49" charset="-122"/>
                <a:ea typeface="黑体" pitchFamily="49" charset="-122"/>
                <a:sym typeface="Calibri" pitchFamily="34" charset="0"/>
              </a:rPr>
              <a:t>数据仓库</a:t>
            </a:r>
          </a:p>
        </p:txBody>
      </p:sp>
      <p:pic>
        <p:nvPicPr>
          <p:cNvPr id="37894" name="图片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35850" y="5105400"/>
            <a:ext cx="1181100" cy="1041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125311942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标题 1"/>
          <p:cNvSpPr>
            <a:spLocks noGrp="1" noChangeArrowheads="1"/>
          </p:cNvSpPr>
          <p:nvPr>
            <p:ph type="ctrTitle"/>
          </p:nvPr>
        </p:nvSpPr>
        <p:spPr>
          <a:xfrm>
            <a:off x="533400" y="355600"/>
            <a:ext cx="8229600" cy="990600"/>
          </a:xfrm>
          <a:ln/>
          <a:extLst>
            <a:ext uri="{91240B29-F687-4F45-9708-019B960494DF}">
              <a14:hiddenLine xmlns:a14="http://schemas.microsoft.com/office/drawing/2010/main" w="9525">
                <a:solidFill>
                  <a:srgbClr val="000000"/>
                </a:solidFill>
                <a:miter lim="800000"/>
                <a:headEnd/>
                <a:tailEnd/>
              </a14:hiddenLine>
            </a:ext>
          </a:extLst>
        </p:spPr>
        <p:txBody>
          <a:bodyPr/>
          <a:lstStyle/>
          <a:p>
            <a:pPr marL="0" indent="0"/>
            <a:r>
              <a:rPr lang="zh-CN" altLang="en-US">
                <a:ea typeface="黑体" pitchFamily="49" charset="-122"/>
              </a:rPr>
              <a:t>最简单的方法</a:t>
            </a:r>
          </a:p>
        </p:txBody>
      </p:sp>
      <p:pic>
        <p:nvPicPr>
          <p:cNvPr id="38915" name="图片 4"/>
          <p:cNvPicPr>
            <a:picLocks noChangeAspect="1" noChangeArrowheads="1"/>
          </p:cNvPicPr>
          <p:nvPr/>
        </p:nvPicPr>
        <p:blipFill>
          <a:blip r:embed="rId2">
            <a:extLst>
              <a:ext uri="{28A0092B-C50C-407E-A947-70E740481C1C}">
                <a14:useLocalDpi xmlns:a14="http://schemas.microsoft.com/office/drawing/2010/main" val="0"/>
              </a:ext>
            </a:extLst>
          </a:blip>
          <a:srcRect t="37080" r="2669"/>
          <a:stretch>
            <a:fillRect/>
          </a:stretch>
        </p:blipFill>
        <p:spPr bwMode="auto">
          <a:xfrm>
            <a:off x="1428750" y="425450"/>
            <a:ext cx="1439863" cy="885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cxnSp>
        <p:nvCxnSpPr>
          <p:cNvPr id="38916" name="直接连接符 12"/>
          <p:cNvCxnSpPr>
            <a:cxnSpLocks noChangeShapeType="1"/>
          </p:cNvCxnSpPr>
          <p:nvPr/>
        </p:nvCxnSpPr>
        <p:spPr bwMode="auto">
          <a:xfrm>
            <a:off x="287338" y="1412875"/>
            <a:ext cx="8605837" cy="0"/>
          </a:xfrm>
          <a:prstGeom prst="line">
            <a:avLst/>
          </a:prstGeom>
          <a:noFill/>
          <a:ln w="25400" cap="flat" cmpd="sng">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38917" name="内容占位符 2"/>
          <p:cNvSpPr>
            <a:spLocks noGrp="1" noChangeArrowheads="1"/>
          </p:cNvSpPr>
          <p:nvPr/>
        </p:nvSpPr>
        <p:spPr bwMode="auto">
          <a:xfrm>
            <a:off x="590550" y="1682750"/>
            <a:ext cx="8032750" cy="4403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defTabSz="0" eaLnBrk="1" hangingPunct="1">
              <a:lnSpc>
                <a:spcPct val="120000"/>
              </a:lnSpc>
              <a:spcBef>
                <a:spcPct val="50000"/>
              </a:spcBef>
              <a:buFontTx/>
              <a:buNone/>
            </a:pPr>
            <a:r>
              <a:rPr lang="zh-CN" sz="3200">
                <a:latin typeface="黑体" pitchFamily="49" charset="-122"/>
                <a:ea typeface="黑体" pitchFamily="49" charset="-122"/>
                <a:sym typeface="Calibri" pitchFamily="34" charset="0"/>
              </a:rPr>
              <a:t>直接将数据存储为文件形式</a:t>
            </a:r>
          </a:p>
          <a:p>
            <a:pPr defTabSz="0" eaLnBrk="1" hangingPunct="1">
              <a:lnSpc>
                <a:spcPct val="120000"/>
              </a:lnSpc>
              <a:spcBef>
                <a:spcPct val="50000"/>
              </a:spcBef>
              <a:buFontTx/>
              <a:buNone/>
            </a:pPr>
            <a:r>
              <a:rPr lang="zh-CN" sz="3200">
                <a:latin typeface="黑体" pitchFamily="49" charset="-122"/>
                <a:ea typeface="黑体" pitchFamily="49" charset="-122"/>
                <a:sym typeface="Calibri" pitchFamily="34" charset="0"/>
              </a:rPr>
              <a:t>简单、方便</a:t>
            </a:r>
          </a:p>
        </p:txBody>
      </p:sp>
      <p:pic>
        <p:nvPicPr>
          <p:cNvPr id="389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70500" y="2311400"/>
            <a:ext cx="3022600" cy="28336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38919" name="图片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35850" y="5105400"/>
            <a:ext cx="1181100" cy="1041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50773534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标题 1"/>
          <p:cNvSpPr>
            <a:spLocks noGrp="1" noChangeArrowheads="1"/>
          </p:cNvSpPr>
          <p:nvPr>
            <p:ph type="ctrTitle"/>
          </p:nvPr>
        </p:nvSpPr>
        <p:spPr>
          <a:xfrm>
            <a:off x="742950" y="355600"/>
            <a:ext cx="8229600" cy="990600"/>
          </a:xfrm>
          <a:ln/>
          <a:extLst>
            <a:ext uri="{91240B29-F687-4F45-9708-019B960494DF}">
              <a14:hiddenLine xmlns:a14="http://schemas.microsoft.com/office/drawing/2010/main" w="9525">
                <a:solidFill>
                  <a:srgbClr val="000000"/>
                </a:solidFill>
                <a:miter lim="800000"/>
                <a:headEnd/>
                <a:tailEnd/>
              </a14:hiddenLine>
            </a:ext>
          </a:extLst>
        </p:spPr>
        <p:txBody>
          <a:bodyPr/>
          <a:lstStyle/>
          <a:p>
            <a:pPr marL="0" indent="0"/>
            <a:r>
              <a:rPr lang="zh-CN" altLang="en-US">
                <a:ea typeface="黑体" pitchFamily="49" charset="-122"/>
              </a:rPr>
              <a:t>   电子表格类型：CSV文件</a:t>
            </a:r>
          </a:p>
        </p:txBody>
      </p:sp>
      <p:pic>
        <p:nvPicPr>
          <p:cNvPr id="39939" name="图片 4"/>
          <p:cNvPicPr>
            <a:picLocks noChangeAspect="1" noChangeArrowheads="1"/>
          </p:cNvPicPr>
          <p:nvPr/>
        </p:nvPicPr>
        <p:blipFill>
          <a:blip r:embed="rId2">
            <a:extLst>
              <a:ext uri="{28A0092B-C50C-407E-A947-70E740481C1C}">
                <a14:useLocalDpi xmlns:a14="http://schemas.microsoft.com/office/drawing/2010/main" val="0"/>
              </a:ext>
            </a:extLst>
          </a:blip>
          <a:srcRect t="37080" r="2669"/>
          <a:stretch>
            <a:fillRect/>
          </a:stretch>
        </p:blipFill>
        <p:spPr bwMode="auto">
          <a:xfrm>
            <a:off x="660400" y="425450"/>
            <a:ext cx="1439863" cy="885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cxnSp>
        <p:nvCxnSpPr>
          <p:cNvPr id="39940" name="直接连接符 12"/>
          <p:cNvCxnSpPr>
            <a:cxnSpLocks noChangeShapeType="1"/>
          </p:cNvCxnSpPr>
          <p:nvPr/>
        </p:nvCxnSpPr>
        <p:spPr bwMode="auto">
          <a:xfrm>
            <a:off x="287338" y="1412875"/>
            <a:ext cx="8605837" cy="0"/>
          </a:xfrm>
          <a:prstGeom prst="line">
            <a:avLst/>
          </a:prstGeom>
          <a:noFill/>
          <a:ln w="25400" cap="flat" cmpd="sng">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39941" name="内容占位符 2"/>
          <p:cNvSpPr>
            <a:spLocks noGrp="1" noChangeArrowheads="1"/>
          </p:cNvSpPr>
          <p:nvPr/>
        </p:nvSpPr>
        <p:spPr bwMode="auto">
          <a:xfrm>
            <a:off x="590550" y="1543050"/>
            <a:ext cx="8032750" cy="45434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defTabSz="0" eaLnBrk="1" hangingPunct="1">
              <a:lnSpc>
                <a:spcPct val="120000"/>
              </a:lnSpc>
              <a:spcBef>
                <a:spcPct val="50000"/>
              </a:spcBef>
              <a:buFontTx/>
              <a:buNone/>
            </a:pPr>
            <a:r>
              <a:rPr lang="zh-CN" sz="3200">
                <a:latin typeface="黑体" pitchFamily="49" charset="-122"/>
                <a:ea typeface="黑体" pitchFamily="49" charset="-122"/>
                <a:sym typeface="Calibri" pitchFamily="34" charset="0"/>
              </a:rPr>
              <a:t>逗号分隔值（</a:t>
            </a:r>
            <a:r>
              <a:rPr lang="zh-CN" altLang="zh-CN" sz="3200">
                <a:latin typeface="黑体" pitchFamily="49" charset="-122"/>
                <a:ea typeface="黑体" pitchFamily="49" charset="-122"/>
                <a:sym typeface="Calibri" pitchFamily="34" charset="0"/>
              </a:rPr>
              <a:t>comma-separated values</a:t>
            </a:r>
            <a:r>
              <a:rPr lang="zh-CN" sz="3200">
                <a:latin typeface="黑体" pitchFamily="49" charset="-122"/>
                <a:ea typeface="黑体" pitchFamily="49" charset="-122"/>
                <a:sym typeface="Calibri" pitchFamily="34" charset="0"/>
              </a:rPr>
              <a:t>）</a:t>
            </a:r>
          </a:p>
        </p:txBody>
      </p:sp>
      <p:pic>
        <p:nvPicPr>
          <p:cNvPr id="39942" name="Picture 2" descr="Z:\信息可视化课程建设\Class3\materials\csv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7988" y="2032000"/>
            <a:ext cx="5827712" cy="4483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238897170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标题 1"/>
          <p:cNvSpPr>
            <a:spLocks noGrp="1" noChangeArrowheads="1"/>
          </p:cNvSpPr>
          <p:nvPr>
            <p:ph type="ctrTitle"/>
          </p:nvPr>
        </p:nvSpPr>
        <p:spPr>
          <a:xfrm>
            <a:off x="533400" y="355600"/>
            <a:ext cx="8229600" cy="990600"/>
          </a:xfrm>
          <a:ln/>
          <a:extLst>
            <a:ext uri="{91240B29-F687-4F45-9708-019B960494DF}">
              <a14:hiddenLine xmlns:a14="http://schemas.microsoft.com/office/drawing/2010/main" w="9525">
                <a:solidFill>
                  <a:srgbClr val="000000"/>
                </a:solidFill>
                <a:miter lim="800000"/>
                <a:headEnd/>
                <a:tailEnd/>
              </a14:hiddenLine>
            </a:ext>
          </a:extLst>
        </p:spPr>
        <p:txBody>
          <a:bodyPr/>
          <a:lstStyle/>
          <a:p>
            <a:pPr marL="0" indent="0"/>
            <a:r>
              <a:rPr lang="zh-CN" altLang="en-US">
                <a:ea typeface="黑体" pitchFamily="49" charset="-122"/>
              </a:rPr>
              <a:t>  结构化文件格式</a:t>
            </a:r>
          </a:p>
        </p:txBody>
      </p:sp>
      <p:pic>
        <p:nvPicPr>
          <p:cNvPr id="40963" name="图片 4"/>
          <p:cNvPicPr>
            <a:picLocks noChangeAspect="1" noChangeArrowheads="1"/>
          </p:cNvPicPr>
          <p:nvPr/>
        </p:nvPicPr>
        <p:blipFill>
          <a:blip r:embed="rId2">
            <a:extLst>
              <a:ext uri="{28A0092B-C50C-407E-A947-70E740481C1C}">
                <a14:useLocalDpi xmlns:a14="http://schemas.microsoft.com/office/drawing/2010/main" val="0"/>
              </a:ext>
            </a:extLst>
          </a:blip>
          <a:srcRect t="37080" r="2669"/>
          <a:stretch>
            <a:fillRect/>
          </a:stretch>
        </p:blipFill>
        <p:spPr bwMode="auto">
          <a:xfrm>
            <a:off x="1428750" y="425450"/>
            <a:ext cx="1439863" cy="885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cxnSp>
        <p:nvCxnSpPr>
          <p:cNvPr id="40964" name="直接连接符 12"/>
          <p:cNvCxnSpPr>
            <a:cxnSpLocks noChangeShapeType="1"/>
          </p:cNvCxnSpPr>
          <p:nvPr/>
        </p:nvCxnSpPr>
        <p:spPr bwMode="auto">
          <a:xfrm>
            <a:off x="287338" y="1412875"/>
            <a:ext cx="8605837" cy="0"/>
          </a:xfrm>
          <a:prstGeom prst="line">
            <a:avLst/>
          </a:prstGeom>
          <a:noFill/>
          <a:ln w="25400" cap="flat" cmpd="sng">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40965" name="内容占位符 2"/>
          <p:cNvSpPr>
            <a:spLocks noGrp="1" noChangeArrowheads="1"/>
          </p:cNvSpPr>
          <p:nvPr/>
        </p:nvSpPr>
        <p:spPr bwMode="auto">
          <a:xfrm>
            <a:off x="311150" y="1682750"/>
            <a:ext cx="8312150" cy="4403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defTabSz="0" eaLnBrk="1" hangingPunct="1">
              <a:lnSpc>
                <a:spcPct val="120000"/>
              </a:lnSpc>
              <a:spcBef>
                <a:spcPct val="50000"/>
              </a:spcBef>
              <a:buFontTx/>
              <a:buNone/>
            </a:pPr>
            <a:r>
              <a:rPr lang="zh-CN" altLang="en-US" sz="3200">
                <a:latin typeface="黑体" pitchFamily="49" charset="-122"/>
                <a:ea typeface="黑体" pitchFamily="49" charset="-122"/>
                <a:sym typeface="Calibri" pitchFamily="34" charset="0"/>
              </a:rPr>
              <a:t>	通用格式：XML（可扩展标记语言，eXtensible Markup Language）</a:t>
            </a:r>
          </a:p>
        </p:txBody>
      </p:sp>
      <p:sp>
        <p:nvSpPr>
          <p:cNvPr id="40966" name="Content Placeholder 5"/>
          <p:cNvSpPr>
            <a:spLocks noChangeArrowheads="1"/>
          </p:cNvSpPr>
          <p:nvPr/>
        </p:nvSpPr>
        <p:spPr bwMode="auto">
          <a:xfrm>
            <a:off x="827088" y="3181350"/>
            <a:ext cx="3657600" cy="2133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342900" indent="-342900"/>
            <a:r>
              <a:rPr lang="en-US" b="1">
                <a:solidFill>
                  <a:srgbClr val="E36C09"/>
                </a:solidFill>
                <a:latin typeface="黑体" pitchFamily="49" charset="-122"/>
                <a:ea typeface="黑体" pitchFamily="49" charset="-122"/>
                <a:sym typeface="Courier" charset="0"/>
              </a:rPr>
              <a:t>&lt;employer&gt;</a:t>
            </a:r>
            <a:endParaRPr lang="zh-CN" altLang="en-US" b="1">
              <a:solidFill>
                <a:srgbClr val="E36C09"/>
              </a:solidFill>
              <a:latin typeface="黑体" pitchFamily="49" charset="-122"/>
              <a:ea typeface="黑体" pitchFamily="49" charset="-122"/>
              <a:sym typeface="Courier" charset="0"/>
            </a:endParaRPr>
          </a:p>
          <a:p>
            <a:pPr marL="342900" indent="-342900"/>
            <a:r>
              <a:rPr lang="en-US" b="1">
                <a:latin typeface="黑体" pitchFamily="49" charset="-122"/>
                <a:ea typeface="黑体" pitchFamily="49" charset="-122"/>
                <a:sym typeface="Courier" charset="0"/>
              </a:rPr>
              <a:t>    </a:t>
            </a:r>
            <a:r>
              <a:rPr lang="en-US" b="1">
                <a:solidFill>
                  <a:srgbClr val="DD7E0E"/>
                </a:solidFill>
                <a:latin typeface="黑体" pitchFamily="49" charset="-122"/>
                <a:ea typeface="黑体" pitchFamily="49" charset="-122"/>
                <a:sym typeface="Courier" charset="0"/>
              </a:rPr>
              <a:t>&lt;id&gt;</a:t>
            </a:r>
            <a:r>
              <a:rPr lang="en-US" b="1">
                <a:latin typeface="黑体" pitchFamily="49" charset="-122"/>
                <a:ea typeface="黑体" pitchFamily="49" charset="-122"/>
                <a:sym typeface="Courier" charset="0"/>
              </a:rPr>
              <a:t>23</a:t>
            </a:r>
            <a:r>
              <a:rPr lang="en-US" b="1">
                <a:solidFill>
                  <a:srgbClr val="DD7E0E"/>
                </a:solidFill>
                <a:latin typeface="黑体" pitchFamily="49" charset="-122"/>
                <a:ea typeface="黑体" pitchFamily="49" charset="-122"/>
                <a:sym typeface="Courier" charset="0"/>
              </a:rPr>
              <a:t>&lt;/id&gt;</a:t>
            </a:r>
            <a:endParaRPr lang="zh-CN" altLang="en-US" b="1">
              <a:solidFill>
                <a:srgbClr val="DD7E0E"/>
              </a:solidFill>
              <a:latin typeface="黑体" pitchFamily="49" charset="-122"/>
              <a:ea typeface="黑体" pitchFamily="49" charset="-122"/>
              <a:sym typeface="Courier" charset="0"/>
            </a:endParaRPr>
          </a:p>
          <a:p>
            <a:pPr marL="342900" indent="-342900"/>
            <a:r>
              <a:rPr lang="en-US" b="1">
                <a:latin typeface="黑体" pitchFamily="49" charset="-122"/>
                <a:ea typeface="黑体" pitchFamily="49" charset="-122"/>
                <a:sym typeface="Courier" charset="0"/>
              </a:rPr>
              <a:t>    </a:t>
            </a:r>
            <a:r>
              <a:rPr lang="en-US" b="1">
                <a:solidFill>
                  <a:srgbClr val="DD7E0E"/>
                </a:solidFill>
                <a:latin typeface="黑体" pitchFamily="49" charset="-122"/>
                <a:ea typeface="黑体" pitchFamily="49" charset="-122"/>
                <a:sym typeface="Courier" charset="0"/>
              </a:rPr>
              <a:t>&lt;name&gt;</a:t>
            </a:r>
            <a:r>
              <a:rPr lang="en-US" b="1">
                <a:latin typeface="黑体" pitchFamily="49" charset="-122"/>
                <a:ea typeface="黑体" pitchFamily="49" charset="-122"/>
                <a:sym typeface="Courier" charset="0"/>
              </a:rPr>
              <a:t>Alice</a:t>
            </a:r>
            <a:r>
              <a:rPr lang="en-US" b="1">
                <a:solidFill>
                  <a:srgbClr val="DD7E0E"/>
                </a:solidFill>
                <a:latin typeface="黑体" pitchFamily="49" charset="-122"/>
                <a:ea typeface="黑体" pitchFamily="49" charset="-122"/>
                <a:sym typeface="Courier" charset="0"/>
              </a:rPr>
              <a:t>&lt;/name&gt;</a:t>
            </a:r>
            <a:endParaRPr lang="zh-CN" altLang="en-US" b="1">
              <a:solidFill>
                <a:srgbClr val="DD7E0E"/>
              </a:solidFill>
              <a:latin typeface="黑体" pitchFamily="49" charset="-122"/>
              <a:ea typeface="黑体" pitchFamily="49" charset="-122"/>
              <a:sym typeface="Courier" charset="0"/>
            </a:endParaRPr>
          </a:p>
          <a:p>
            <a:pPr marL="342900" indent="-342900"/>
            <a:r>
              <a:rPr lang="en-US" b="1">
                <a:latin typeface="黑体" pitchFamily="49" charset="-122"/>
                <a:ea typeface="黑体" pitchFamily="49" charset="-122"/>
                <a:sym typeface="Courier" charset="0"/>
              </a:rPr>
              <a:t>    </a:t>
            </a:r>
            <a:r>
              <a:rPr lang="en-US" b="1">
                <a:solidFill>
                  <a:srgbClr val="DD7E0E"/>
                </a:solidFill>
                <a:latin typeface="黑体" pitchFamily="49" charset="-122"/>
                <a:ea typeface="黑体" pitchFamily="49" charset="-122"/>
                <a:sym typeface="Courier" charset="0"/>
              </a:rPr>
              <a:t>&lt;city&gt;</a:t>
            </a:r>
            <a:r>
              <a:rPr lang="en-US" b="1">
                <a:latin typeface="黑体" pitchFamily="49" charset="-122"/>
                <a:ea typeface="黑体" pitchFamily="49" charset="-122"/>
                <a:sym typeface="Courier" charset="0"/>
              </a:rPr>
              <a:t>CA</a:t>
            </a:r>
            <a:r>
              <a:rPr lang="en-US" b="1">
                <a:solidFill>
                  <a:srgbClr val="DD7E0E"/>
                </a:solidFill>
                <a:latin typeface="黑体" pitchFamily="49" charset="-122"/>
                <a:ea typeface="黑体" pitchFamily="49" charset="-122"/>
                <a:sym typeface="Courier" charset="0"/>
              </a:rPr>
              <a:t>&lt;/city&gt;</a:t>
            </a:r>
            <a:endParaRPr lang="zh-CN" altLang="en-US" b="1">
              <a:solidFill>
                <a:srgbClr val="DD7E0E"/>
              </a:solidFill>
              <a:latin typeface="黑体" pitchFamily="49" charset="-122"/>
              <a:ea typeface="黑体" pitchFamily="49" charset="-122"/>
              <a:sym typeface="Courier" charset="0"/>
            </a:endParaRPr>
          </a:p>
          <a:p>
            <a:pPr marL="342900" indent="-342900"/>
            <a:r>
              <a:rPr lang="en-US" b="1">
                <a:latin typeface="黑体" pitchFamily="49" charset="-122"/>
                <a:ea typeface="黑体" pitchFamily="49" charset="-122"/>
                <a:sym typeface="Courier" charset="0"/>
              </a:rPr>
              <a:t>    </a:t>
            </a:r>
            <a:r>
              <a:rPr lang="en-US" b="1">
                <a:solidFill>
                  <a:srgbClr val="DD7E0E"/>
                </a:solidFill>
                <a:latin typeface="黑体" pitchFamily="49" charset="-122"/>
                <a:ea typeface="黑体" pitchFamily="49" charset="-122"/>
                <a:sym typeface="Courier" charset="0"/>
              </a:rPr>
              <a:t>&lt;dptid&gt;</a:t>
            </a:r>
            <a:r>
              <a:rPr lang="en-US" b="1">
                <a:latin typeface="黑体" pitchFamily="49" charset="-122"/>
                <a:ea typeface="黑体" pitchFamily="49" charset="-122"/>
                <a:sym typeface="Courier" charset="0"/>
              </a:rPr>
              <a:t>1</a:t>
            </a:r>
            <a:r>
              <a:rPr lang="en-US" b="1">
                <a:solidFill>
                  <a:srgbClr val="DD7E0E"/>
                </a:solidFill>
                <a:latin typeface="黑体" pitchFamily="49" charset="-122"/>
                <a:ea typeface="黑体" pitchFamily="49" charset="-122"/>
                <a:sym typeface="Courier" charset="0"/>
              </a:rPr>
              <a:t>&lt;/dptid&gt;</a:t>
            </a:r>
            <a:endParaRPr lang="zh-CN" altLang="en-US" b="1">
              <a:solidFill>
                <a:srgbClr val="DD7E0E"/>
              </a:solidFill>
              <a:latin typeface="黑体" pitchFamily="49" charset="-122"/>
              <a:ea typeface="黑体" pitchFamily="49" charset="-122"/>
              <a:sym typeface="Courier" charset="0"/>
            </a:endParaRPr>
          </a:p>
          <a:p>
            <a:pPr marL="342900" indent="-342900"/>
            <a:r>
              <a:rPr lang="en-US" b="1">
                <a:solidFill>
                  <a:srgbClr val="E36C09"/>
                </a:solidFill>
                <a:latin typeface="黑体" pitchFamily="49" charset="-122"/>
                <a:ea typeface="黑体" pitchFamily="49" charset="-122"/>
                <a:sym typeface="Courier" charset="0"/>
              </a:rPr>
              <a:t>&lt;/employer&gt;</a:t>
            </a:r>
          </a:p>
        </p:txBody>
      </p:sp>
      <p:graphicFrame>
        <p:nvGraphicFramePr>
          <p:cNvPr id="40967" name="Group 7"/>
          <p:cNvGraphicFramePr>
            <a:graphicFrameLocks noGrp="1"/>
          </p:cNvGraphicFramePr>
          <p:nvPr/>
        </p:nvGraphicFramePr>
        <p:xfrm>
          <a:off x="4067175" y="3397250"/>
          <a:ext cx="4321175" cy="1417638"/>
        </p:xfrm>
        <a:graphic>
          <a:graphicData uri="http://schemas.openxmlformats.org/drawingml/2006/table">
            <a:tbl>
              <a:tblPr/>
              <a:tblGrid>
                <a:gridCol w="1079500"/>
                <a:gridCol w="1081088"/>
                <a:gridCol w="1079500"/>
                <a:gridCol w="1081087"/>
              </a:tblGrid>
              <a:tr h="473075">
                <a:tc>
                  <a:txBody>
                    <a:bodyPr/>
                    <a:lstStyle/>
                    <a:p>
                      <a:pPr marL="0" marR="0" lvl="0" indent="0" algn="l" defTabSz="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smtClean="0">
                          <a:ln>
                            <a:noFill/>
                          </a:ln>
                          <a:solidFill>
                            <a:srgbClr val="FFFFFF"/>
                          </a:solidFill>
                          <a:effectLst/>
                          <a:latin typeface="黑体" pitchFamily="49" charset="-122"/>
                          <a:ea typeface="黑体" pitchFamily="49" charset="-122"/>
                          <a:sym typeface="Calibri" pitchFamily="34" charset="0"/>
                        </a:rPr>
                        <a:t>ID</a:t>
                      </a: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a:noFill/>
                    </a:lnTlToBr>
                    <a:lnBlToTr>
                      <a:noFill/>
                    </a:lnBlToTr>
                    <a:solidFill>
                      <a:srgbClr val="4F81BD"/>
                    </a:solidFill>
                  </a:tcPr>
                </a:tc>
                <a:tc>
                  <a:txBody>
                    <a:bodyPr/>
                    <a:lstStyle/>
                    <a:p>
                      <a:pPr marL="0" marR="0" lvl="0" indent="0" algn="l" defTabSz="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smtClean="0">
                          <a:ln>
                            <a:noFill/>
                          </a:ln>
                          <a:solidFill>
                            <a:srgbClr val="FFFFFF"/>
                          </a:solidFill>
                          <a:effectLst/>
                          <a:latin typeface="黑体" pitchFamily="49" charset="-122"/>
                          <a:ea typeface="黑体" pitchFamily="49" charset="-122"/>
                          <a:sym typeface="Calibri" pitchFamily="34" charset="0"/>
                        </a:rPr>
                        <a:t>Name</a:t>
                      </a: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a:noFill/>
                    </a:lnTlToBr>
                    <a:lnBlToTr>
                      <a:noFill/>
                    </a:lnBlToTr>
                    <a:solidFill>
                      <a:srgbClr val="4F81BD"/>
                    </a:solidFill>
                  </a:tcPr>
                </a:tc>
                <a:tc>
                  <a:txBody>
                    <a:bodyPr/>
                    <a:lstStyle/>
                    <a:p>
                      <a:pPr marL="0" marR="0" lvl="0" indent="0" algn="l" defTabSz="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smtClean="0">
                          <a:ln>
                            <a:noFill/>
                          </a:ln>
                          <a:solidFill>
                            <a:srgbClr val="FFFFFF"/>
                          </a:solidFill>
                          <a:effectLst/>
                          <a:latin typeface="黑体" pitchFamily="49" charset="-122"/>
                          <a:ea typeface="黑体" pitchFamily="49" charset="-122"/>
                          <a:sym typeface="Calibri" pitchFamily="34" charset="0"/>
                        </a:rPr>
                        <a:t>City</a:t>
                      </a: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a:noFill/>
                    </a:lnTlToBr>
                    <a:lnBlToTr>
                      <a:noFill/>
                    </a:lnBlToTr>
                    <a:solidFill>
                      <a:srgbClr val="4F81BD"/>
                    </a:solidFill>
                  </a:tcPr>
                </a:tc>
                <a:tc>
                  <a:txBody>
                    <a:bodyPr/>
                    <a:lstStyle/>
                    <a:p>
                      <a:pPr marL="0" marR="0" lvl="0" indent="0" algn="l" defTabSz="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smtClean="0">
                          <a:ln>
                            <a:noFill/>
                          </a:ln>
                          <a:solidFill>
                            <a:srgbClr val="FFFFFF"/>
                          </a:solidFill>
                          <a:effectLst/>
                          <a:latin typeface="黑体" pitchFamily="49" charset="-122"/>
                          <a:ea typeface="黑体" pitchFamily="49" charset="-122"/>
                          <a:sym typeface="Calibri" pitchFamily="34" charset="0"/>
                        </a:rPr>
                        <a:t>Dpt. ID</a:t>
                      </a: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38100" cap="flat" cmpd="sng" algn="ctr">
                      <a:solidFill>
                        <a:srgbClr val="FFFFFF"/>
                      </a:solidFill>
                      <a:prstDash val="solid"/>
                      <a:round/>
                      <a:headEnd type="none" w="med" len="med"/>
                      <a:tailEnd type="none" w="med" len="med"/>
                    </a:lnB>
                    <a:lnTlToBr>
                      <a:noFill/>
                    </a:lnTlToBr>
                    <a:lnBlToTr>
                      <a:noFill/>
                    </a:lnBlToTr>
                    <a:solidFill>
                      <a:srgbClr val="4F81BD"/>
                    </a:solidFill>
                  </a:tcPr>
                </a:tc>
              </a:tr>
              <a:tr h="471488">
                <a:tc>
                  <a:txBody>
                    <a:bodyPr/>
                    <a:lstStyle/>
                    <a:p>
                      <a:pPr marL="0" marR="0" lvl="0" indent="0" algn="l" defTabSz="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rgbClr val="000000"/>
                          </a:solidFill>
                          <a:effectLst/>
                          <a:latin typeface="黑体" pitchFamily="49" charset="-122"/>
                          <a:ea typeface="黑体" pitchFamily="49" charset="-122"/>
                          <a:sym typeface="Calibri" pitchFamily="34" charset="0"/>
                        </a:rPr>
                        <a:t>23</a:t>
                      </a: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CFD8E7"/>
                    </a:solidFill>
                  </a:tcPr>
                </a:tc>
                <a:tc>
                  <a:txBody>
                    <a:bodyPr/>
                    <a:lstStyle/>
                    <a:p>
                      <a:pPr marL="0" marR="0" lvl="0" indent="0" algn="l" defTabSz="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rgbClr val="000000"/>
                          </a:solidFill>
                          <a:effectLst/>
                          <a:latin typeface="黑体" pitchFamily="49" charset="-122"/>
                          <a:ea typeface="黑体" pitchFamily="49" charset="-122"/>
                          <a:sym typeface="Calibri" pitchFamily="34" charset="0"/>
                        </a:rPr>
                        <a:t>Alice</a:t>
                      </a: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CFD8E7"/>
                    </a:solidFill>
                  </a:tcPr>
                </a:tc>
                <a:tc>
                  <a:txBody>
                    <a:bodyPr/>
                    <a:lstStyle/>
                    <a:p>
                      <a:pPr marL="0" marR="0" lvl="0" indent="0" algn="l" defTabSz="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rgbClr val="000000"/>
                          </a:solidFill>
                          <a:effectLst/>
                          <a:latin typeface="黑体" pitchFamily="49" charset="-122"/>
                          <a:ea typeface="黑体" pitchFamily="49" charset="-122"/>
                          <a:sym typeface="Calibri" pitchFamily="34" charset="0"/>
                        </a:rPr>
                        <a:t>CA</a:t>
                      </a: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CFD8E7"/>
                    </a:solidFill>
                  </a:tcPr>
                </a:tc>
                <a:tc>
                  <a:txBody>
                    <a:bodyPr/>
                    <a:lstStyle/>
                    <a:p>
                      <a:pPr marL="0" marR="0" lvl="0" indent="0" algn="l" defTabSz="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rgbClr val="000000"/>
                          </a:solidFill>
                          <a:effectLst/>
                          <a:latin typeface="黑体" pitchFamily="49" charset="-122"/>
                          <a:ea typeface="黑体" pitchFamily="49" charset="-122"/>
                          <a:sym typeface="Calibri" pitchFamily="34" charset="0"/>
                        </a:rPr>
                        <a:t>1</a:t>
                      </a: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CFD8E7"/>
                    </a:solidFill>
                  </a:tcPr>
                </a:tc>
              </a:tr>
              <a:tr h="473075">
                <a:tc>
                  <a:txBody>
                    <a:bodyPr/>
                    <a:lstStyle/>
                    <a:p>
                      <a:pPr marL="0" marR="0" lvl="0" indent="0" algn="l" defTabSz="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rgbClr val="000000"/>
                          </a:solidFill>
                          <a:effectLst/>
                          <a:latin typeface="黑体" pitchFamily="49" charset="-122"/>
                          <a:ea typeface="黑体" pitchFamily="49" charset="-122"/>
                          <a:sym typeface="Calibri" pitchFamily="34" charset="0"/>
                        </a:rPr>
                        <a:t>24</a:t>
                      </a: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9ECF4"/>
                    </a:solidFill>
                  </a:tcPr>
                </a:tc>
                <a:tc>
                  <a:txBody>
                    <a:bodyPr/>
                    <a:lstStyle/>
                    <a:p>
                      <a:pPr marL="0" marR="0" lvl="0" indent="0" algn="l" defTabSz="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rgbClr val="000000"/>
                          </a:solidFill>
                          <a:effectLst/>
                          <a:latin typeface="黑体" pitchFamily="49" charset="-122"/>
                          <a:ea typeface="黑体" pitchFamily="49" charset="-122"/>
                          <a:sym typeface="Calibri" pitchFamily="34" charset="0"/>
                        </a:rPr>
                        <a:t>Bob</a:t>
                      </a: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9ECF4"/>
                    </a:solidFill>
                  </a:tcPr>
                </a:tc>
                <a:tc>
                  <a:txBody>
                    <a:bodyPr/>
                    <a:lstStyle/>
                    <a:p>
                      <a:pPr marL="0" marR="0" lvl="0" indent="0" algn="l" defTabSz="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rgbClr val="000000"/>
                          </a:solidFill>
                          <a:effectLst/>
                          <a:latin typeface="黑体" pitchFamily="49" charset="-122"/>
                          <a:ea typeface="黑体" pitchFamily="49" charset="-122"/>
                          <a:sym typeface="Calibri" pitchFamily="34" charset="0"/>
                        </a:rPr>
                        <a:t>NY</a:t>
                      </a: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9ECF4"/>
                    </a:solidFill>
                  </a:tcPr>
                </a:tc>
                <a:tc>
                  <a:txBody>
                    <a:bodyPr/>
                    <a:lstStyle/>
                    <a:p>
                      <a:pPr marL="0" marR="0" lvl="0" indent="0" algn="l" defTabSz="0"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smtClean="0">
                          <a:ln>
                            <a:noFill/>
                          </a:ln>
                          <a:solidFill>
                            <a:srgbClr val="000000"/>
                          </a:solidFill>
                          <a:effectLst/>
                          <a:latin typeface="黑体" pitchFamily="49" charset="-122"/>
                          <a:ea typeface="黑体" pitchFamily="49" charset="-122"/>
                          <a:sym typeface="Calibri" pitchFamily="34" charset="0"/>
                        </a:rPr>
                        <a:t>2</a:t>
                      </a:r>
                    </a:p>
                  </a:txBody>
                  <a:tcP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a:noFill/>
                    </a:lnTlToBr>
                    <a:lnBlToTr>
                      <a:noFill/>
                    </a:lnBlToTr>
                    <a:solidFill>
                      <a:srgbClr val="E9ECF4"/>
                    </a:solidFill>
                  </a:tcPr>
                </a:tc>
              </a:tr>
            </a:tbl>
          </a:graphicData>
        </a:graphic>
      </p:graphicFrame>
    </p:spTree>
    <p:extLst>
      <p:ext uri="{BB962C8B-B14F-4D97-AF65-F5344CB8AC3E}">
        <p14:creationId xmlns:p14="http://schemas.microsoft.com/office/powerpoint/2010/main" val="102625085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标题 1"/>
          <p:cNvSpPr>
            <a:spLocks noGrp="1" noChangeArrowheads="1"/>
          </p:cNvSpPr>
          <p:nvPr>
            <p:ph type="ctrTitle"/>
          </p:nvPr>
        </p:nvSpPr>
        <p:spPr>
          <a:xfrm>
            <a:off x="533400" y="355600"/>
            <a:ext cx="8229600" cy="990600"/>
          </a:xfrm>
          <a:ln/>
          <a:extLst>
            <a:ext uri="{91240B29-F687-4F45-9708-019B960494DF}">
              <a14:hiddenLine xmlns:a14="http://schemas.microsoft.com/office/drawing/2010/main" w="9525">
                <a:solidFill>
                  <a:srgbClr val="000000"/>
                </a:solidFill>
                <a:miter lim="800000"/>
                <a:headEnd/>
                <a:tailEnd/>
              </a14:hiddenLine>
            </a:ext>
          </a:extLst>
        </p:spPr>
        <p:txBody>
          <a:bodyPr/>
          <a:lstStyle/>
          <a:p>
            <a:pPr marL="0" indent="0"/>
            <a:r>
              <a:rPr lang="zh-CN" altLang="en-US">
                <a:ea typeface="黑体" pitchFamily="49" charset="-122"/>
              </a:rPr>
              <a:t>XML的扩展</a:t>
            </a:r>
          </a:p>
        </p:txBody>
      </p:sp>
      <p:pic>
        <p:nvPicPr>
          <p:cNvPr id="41987" name="图片 4"/>
          <p:cNvPicPr>
            <a:picLocks noChangeAspect="1" noChangeArrowheads="1"/>
          </p:cNvPicPr>
          <p:nvPr/>
        </p:nvPicPr>
        <p:blipFill>
          <a:blip r:embed="rId2">
            <a:extLst>
              <a:ext uri="{28A0092B-C50C-407E-A947-70E740481C1C}">
                <a14:useLocalDpi xmlns:a14="http://schemas.microsoft.com/office/drawing/2010/main" val="0"/>
              </a:ext>
            </a:extLst>
          </a:blip>
          <a:srcRect t="37080" r="2669"/>
          <a:stretch>
            <a:fillRect/>
          </a:stretch>
        </p:blipFill>
        <p:spPr bwMode="auto">
          <a:xfrm>
            <a:off x="1428750" y="425450"/>
            <a:ext cx="1439863" cy="885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cxnSp>
        <p:nvCxnSpPr>
          <p:cNvPr id="41988" name="直接连接符 12"/>
          <p:cNvCxnSpPr>
            <a:cxnSpLocks noChangeShapeType="1"/>
          </p:cNvCxnSpPr>
          <p:nvPr/>
        </p:nvCxnSpPr>
        <p:spPr bwMode="auto">
          <a:xfrm>
            <a:off x="287338" y="1412875"/>
            <a:ext cx="8605837" cy="0"/>
          </a:xfrm>
          <a:prstGeom prst="line">
            <a:avLst/>
          </a:prstGeom>
          <a:noFill/>
          <a:ln w="25400" cap="flat" cmpd="sng">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41989" name="内容占位符 2"/>
          <p:cNvSpPr>
            <a:spLocks noGrp="1" noChangeArrowheads="1"/>
          </p:cNvSpPr>
          <p:nvPr/>
        </p:nvSpPr>
        <p:spPr bwMode="auto">
          <a:xfrm>
            <a:off x="311150" y="1682750"/>
            <a:ext cx="8312150" cy="4403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defTabSz="0" eaLnBrk="1" hangingPunct="1">
              <a:lnSpc>
                <a:spcPct val="120000"/>
              </a:lnSpc>
              <a:spcBef>
                <a:spcPct val="50000"/>
              </a:spcBef>
              <a:buFontTx/>
              <a:buNone/>
            </a:pPr>
            <a:r>
              <a:rPr lang="zh-CN" altLang="en-US" sz="3200">
                <a:latin typeface="黑体" pitchFamily="49" charset="-122"/>
                <a:ea typeface="黑体" pitchFamily="49" charset="-122"/>
                <a:sym typeface="Calibri" pitchFamily="34" charset="0"/>
              </a:rPr>
              <a:t>	IVOA VOTable: 用于交换天文学领域表格数据的XML扩展</a:t>
            </a:r>
          </a:p>
        </p:txBody>
      </p:sp>
      <p:pic>
        <p:nvPicPr>
          <p:cNvPr id="41990" name="Picture 2" descr="Z:\信息可视化课程建设\Class3\materials\Dish.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9200" y="3370263"/>
            <a:ext cx="2962275" cy="1971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41991" name="Picture 3" descr="Z:\信息可视化课程建设\Class3\materials\stars.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91100" y="3327400"/>
            <a:ext cx="2857500" cy="2057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327816910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标题 1"/>
          <p:cNvSpPr>
            <a:spLocks noGrp="1" noChangeArrowheads="1"/>
          </p:cNvSpPr>
          <p:nvPr>
            <p:ph type="ctrTitle"/>
          </p:nvPr>
        </p:nvSpPr>
        <p:spPr>
          <a:xfrm>
            <a:off x="533400" y="355600"/>
            <a:ext cx="8229600" cy="990600"/>
          </a:xfrm>
          <a:ln/>
          <a:extLst>
            <a:ext uri="{91240B29-F687-4F45-9708-019B960494DF}">
              <a14:hiddenLine xmlns:a14="http://schemas.microsoft.com/office/drawing/2010/main" w="9525">
                <a:solidFill>
                  <a:srgbClr val="000000"/>
                </a:solidFill>
                <a:miter lim="800000"/>
                <a:headEnd/>
                <a:tailEnd/>
              </a14:hiddenLine>
            </a:ext>
          </a:extLst>
        </p:spPr>
        <p:txBody>
          <a:bodyPr/>
          <a:lstStyle/>
          <a:p>
            <a:pPr marL="0" indent="0"/>
            <a:r>
              <a:rPr lang="zh-CN" altLang="en-US">
                <a:ea typeface="黑体" pitchFamily="49" charset="-122"/>
              </a:rPr>
              <a:t>XML的扩展</a:t>
            </a:r>
            <a:endParaRPr lang="zh-CN" altLang="en-US"/>
          </a:p>
        </p:txBody>
      </p:sp>
      <p:pic>
        <p:nvPicPr>
          <p:cNvPr id="43011" name="图片 4"/>
          <p:cNvPicPr>
            <a:picLocks noChangeAspect="1" noChangeArrowheads="1"/>
          </p:cNvPicPr>
          <p:nvPr/>
        </p:nvPicPr>
        <p:blipFill>
          <a:blip r:embed="rId2">
            <a:extLst>
              <a:ext uri="{28A0092B-C50C-407E-A947-70E740481C1C}">
                <a14:useLocalDpi xmlns:a14="http://schemas.microsoft.com/office/drawing/2010/main" val="0"/>
              </a:ext>
            </a:extLst>
          </a:blip>
          <a:srcRect t="37080" r="2669"/>
          <a:stretch>
            <a:fillRect/>
          </a:stretch>
        </p:blipFill>
        <p:spPr bwMode="auto">
          <a:xfrm>
            <a:off x="1428750" y="425450"/>
            <a:ext cx="1439863" cy="885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cxnSp>
        <p:nvCxnSpPr>
          <p:cNvPr id="43012" name="直接连接符 12"/>
          <p:cNvCxnSpPr>
            <a:cxnSpLocks noChangeShapeType="1"/>
          </p:cNvCxnSpPr>
          <p:nvPr/>
        </p:nvCxnSpPr>
        <p:spPr bwMode="auto">
          <a:xfrm>
            <a:off x="287338" y="1412875"/>
            <a:ext cx="8605837" cy="0"/>
          </a:xfrm>
          <a:prstGeom prst="line">
            <a:avLst/>
          </a:prstGeom>
          <a:noFill/>
          <a:ln w="25400" cap="flat" cmpd="sng">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43013" name="内容占位符 2"/>
          <p:cNvSpPr>
            <a:spLocks noGrp="1" noChangeArrowheads="1"/>
          </p:cNvSpPr>
          <p:nvPr/>
        </p:nvSpPr>
        <p:spPr bwMode="auto">
          <a:xfrm>
            <a:off x="311150" y="1682750"/>
            <a:ext cx="8312150" cy="4403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defTabSz="0" eaLnBrk="1" hangingPunct="1">
              <a:lnSpc>
                <a:spcPct val="120000"/>
              </a:lnSpc>
              <a:spcBef>
                <a:spcPct val="50000"/>
              </a:spcBef>
              <a:buFontTx/>
              <a:buNone/>
            </a:pPr>
            <a:r>
              <a:rPr lang="zh-CN" altLang="en-US" sz="3200">
                <a:latin typeface="黑体" pitchFamily="49" charset="-122"/>
                <a:ea typeface="黑体" pitchFamily="49" charset="-122"/>
                <a:sym typeface="Calibri" pitchFamily="34" charset="0"/>
              </a:rPr>
              <a:t>	Keyhole Markup Language(KML)：在基于web的二维或三维地图上表达地理标注信息</a:t>
            </a:r>
          </a:p>
        </p:txBody>
      </p:sp>
      <p:sp>
        <p:nvSpPr>
          <p:cNvPr id="43014" name="TextBox 5"/>
          <p:cNvSpPr>
            <a:spLocks noChangeArrowheads="1"/>
          </p:cNvSpPr>
          <p:nvPr/>
        </p:nvSpPr>
        <p:spPr bwMode="auto">
          <a:xfrm>
            <a:off x="3708400" y="3536950"/>
            <a:ext cx="5184775" cy="23082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r>
              <a:rPr lang="en-US" sz="1200" b="1">
                <a:solidFill>
                  <a:srgbClr val="000000"/>
                </a:solidFill>
                <a:latin typeface="Courier New" pitchFamily="49" charset="0"/>
                <a:sym typeface="Courier New" pitchFamily="49" charset="0"/>
              </a:rPr>
              <a:t>&lt;?xml version="1.0" encoding="UTF-8"?&gt;</a:t>
            </a:r>
            <a:endParaRPr lang="zh-CN" altLang="en-US" sz="1200" b="1">
              <a:solidFill>
                <a:srgbClr val="000000"/>
              </a:solidFill>
              <a:latin typeface="Courier New" pitchFamily="49" charset="0"/>
              <a:sym typeface="Courier New" pitchFamily="49" charset="0"/>
            </a:endParaRPr>
          </a:p>
          <a:p>
            <a:r>
              <a:rPr lang="en-US" sz="1200" b="1">
                <a:solidFill>
                  <a:srgbClr val="000000"/>
                </a:solidFill>
                <a:latin typeface="Courier New" pitchFamily="49" charset="0"/>
                <a:sym typeface="Courier New" pitchFamily="49" charset="0"/>
              </a:rPr>
              <a:t>&lt;kml xmlns="http://www.opengis.net/kml/2.2"&gt;</a:t>
            </a:r>
            <a:endParaRPr lang="zh-CN" altLang="en-US" sz="1200" b="1">
              <a:solidFill>
                <a:srgbClr val="000000"/>
              </a:solidFill>
              <a:latin typeface="Courier New" pitchFamily="49" charset="0"/>
              <a:sym typeface="Courier New" pitchFamily="49" charset="0"/>
            </a:endParaRPr>
          </a:p>
          <a:p>
            <a:r>
              <a:rPr lang="en-US" sz="1200" b="1">
                <a:solidFill>
                  <a:srgbClr val="000000"/>
                </a:solidFill>
                <a:latin typeface="Courier New" pitchFamily="49" charset="0"/>
                <a:sym typeface="Courier New" pitchFamily="49" charset="0"/>
              </a:rPr>
              <a:t>&lt;Document&gt;</a:t>
            </a:r>
            <a:endParaRPr lang="zh-CN" altLang="en-US" sz="1200" b="1">
              <a:solidFill>
                <a:srgbClr val="000000"/>
              </a:solidFill>
              <a:latin typeface="Courier New" pitchFamily="49" charset="0"/>
              <a:sym typeface="Courier New" pitchFamily="49" charset="0"/>
            </a:endParaRPr>
          </a:p>
          <a:p>
            <a:r>
              <a:rPr lang="en-US" sz="1200" b="1">
                <a:solidFill>
                  <a:srgbClr val="000000"/>
                </a:solidFill>
                <a:latin typeface="Courier New" pitchFamily="49" charset="0"/>
                <a:sym typeface="Courier New" pitchFamily="49" charset="0"/>
              </a:rPr>
              <a:t>&lt;Placemark&gt;</a:t>
            </a:r>
            <a:endParaRPr lang="zh-CN" altLang="en-US" sz="1200" b="1">
              <a:solidFill>
                <a:srgbClr val="000000"/>
              </a:solidFill>
              <a:latin typeface="Courier New" pitchFamily="49" charset="0"/>
              <a:sym typeface="Courier New" pitchFamily="49" charset="0"/>
            </a:endParaRPr>
          </a:p>
          <a:p>
            <a:r>
              <a:rPr lang="en-US" sz="1200" b="1">
                <a:solidFill>
                  <a:srgbClr val="000000"/>
                </a:solidFill>
                <a:latin typeface="Courier New" pitchFamily="49" charset="0"/>
                <a:sym typeface="Courier New" pitchFamily="49" charset="0"/>
              </a:rPr>
              <a:t>  &lt;name&gt;New York City&lt;/name&gt;</a:t>
            </a:r>
            <a:endParaRPr lang="zh-CN" altLang="en-US" sz="1200" b="1">
              <a:solidFill>
                <a:srgbClr val="000000"/>
              </a:solidFill>
              <a:latin typeface="Courier New" pitchFamily="49" charset="0"/>
              <a:sym typeface="Courier New" pitchFamily="49" charset="0"/>
            </a:endParaRPr>
          </a:p>
          <a:p>
            <a:r>
              <a:rPr lang="en-US" sz="1200" b="1">
                <a:solidFill>
                  <a:srgbClr val="000000"/>
                </a:solidFill>
                <a:latin typeface="Courier New" pitchFamily="49" charset="0"/>
                <a:sym typeface="Courier New" pitchFamily="49" charset="0"/>
              </a:rPr>
              <a:t>  &lt;description&gt;New York City&lt;/description&gt;</a:t>
            </a:r>
            <a:endParaRPr lang="zh-CN" altLang="en-US" sz="1200" b="1">
              <a:solidFill>
                <a:srgbClr val="000000"/>
              </a:solidFill>
              <a:latin typeface="Courier New" pitchFamily="49" charset="0"/>
              <a:sym typeface="Courier New" pitchFamily="49" charset="0"/>
            </a:endParaRPr>
          </a:p>
          <a:p>
            <a:r>
              <a:rPr lang="en-US" sz="1200" b="1">
                <a:solidFill>
                  <a:srgbClr val="000000"/>
                </a:solidFill>
                <a:latin typeface="Courier New" pitchFamily="49" charset="0"/>
                <a:sym typeface="Courier New" pitchFamily="49" charset="0"/>
              </a:rPr>
              <a:t>  &lt;Point&gt;</a:t>
            </a:r>
            <a:endParaRPr lang="zh-CN" altLang="en-US" sz="1200" b="1">
              <a:solidFill>
                <a:srgbClr val="000000"/>
              </a:solidFill>
              <a:latin typeface="Courier New" pitchFamily="49" charset="0"/>
              <a:sym typeface="Courier New" pitchFamily="49" charset="0"/>
            </a:endParaRPr>
          </a:p>
          <a:p>
            <a:r>
              <a:rPr lang="en-US" sz="1200" b="1">
                <a:solidFill>
                  <a:srgbClr val="000000"/>
                </a:solidFill>
                <a:latin typeface="Courier New" pitchFamily="49" charset="0"/>
                <a:sym typeface="Courier New" pitchFamily="49" charset="0"/>
              </a:rPr>
              <a:t>    &lt;coordinates&gt;-74.006393,40.714172,0&lt;/coordinates&gt;</a:t>
            </a:r>
            <a:endParaRPr lang="zh-CN" altLang="en-US" sz="1200" b="1">
              <a:solidFill>
                <a:srgbClr val="000000"/>
              </a:solidFill>
              <a:latin typeface="Courier New" pitchFamily="49" charset="0"/>
              <a:sym typeface="Courier New" pitchFamily="49" charset="0"/>
            </a:endParaRPr>
          </a:p>
          <a:p>
            <a:r>
              <a:rPr lang="en-US" sz="1200" b="1">
                <a:solidFill>
                  <a:srgbClr val="000000"/>
                </a:solidFill>
                <a:latin typeface="Courier New" pitchFamily="49" charset="0"/>
                <a:sym typeface="Courier New" pitchFamily="49" charset="0"/>
              </a:rPr>
              <a:t>  &lt;/Point&gt;</a:t>
            </a:r>
            <a:endParaRPr lang="zh-CN" altLang="en-US" sz="1200" b="1">
              <a:solidFill>
                <a:srgbClr val="000000"/>
              </a:solidFill>
              <a:latin typeface="Courier New" pitchFamily="49" charset="0"/>
              <a:sym typeface="Courier New" pitchFamily="49" charset="0"/>
            </a:endParaRPr>
          </a:p>
          <a:p>
            <a:r>
              <a:rPr lang="en-US" sz="1200" b="1">
                <a:solidFill>
                  <a:srgbClr val="000000"/>
                </a:solidFill>
                <a:latin typeface="Courier New" pitchFamily="49" charset="0"/>
                <a:sym typeface="Courier New" pitchFamily="49" charset="0"/>
              </a:rPr>
              <a:t>&lt;/Placemark&gt;</a:t>
            </a:r>
            <a:endParaRPr lang="zh-CN" altLang="en-US" sz="1200" b="1">
              <a:solidFill>
                <a:srgbClr val="000000"/>
              </a:solidFill>
              <a:latin typeface="Courier New" pitchFamily="49" charset="0"/>
              <a:sym typeface="Courier New" pitchFamily="49" charset="0"/>
            </a:endParaRPr>
          </a:p>
          <a:p>
            <a:r>
              <a:rPr lang="en-US" sz="1200" b="1">
                <a:solidFill>
                  <a:srgbClr val="000000"/>
                </a:solidFill>
                <a:latin typeface="Courier New" pitchFamily="49" charset="0"/>
                <a:sym typeface="Courier New" pitchFamily="49" charset="0"/>
              </a:rPr>
              <a:t>&lt;/Document&gt;</a:t>
            </a:r>
            <a:endParaRPr lang="zh-CN" altLang="en-US" sz="1200" b="1">
              <a:solidFill>
                <a:srgbClr val="000000"/>
              </a:solidFill>
              <a:latin typeface="Courier New" pitchFamily="49" charset="0"/>
              <a:sym typeface="Courier New" pitchFamily="49" charset="0"/>
            </a:endParaRPr>
          </a:p>
          <a:p>
            <a:r>
              <a:rPr lang="en-US" sz="1200" b="1">
                <a:solidFill>
                  <a:srgbClr val="000000"/>
                </a:solidFill>
                <a:latin typeface="Courier New" pitchFamily="49" charset="0"/>
                <a:sym typeface="Courier New" pitchFamily="49" charset="0"/>
              </a:rPr>
              <a:t>&lt;/kml&gt;</a:t>
            </a:r>
            <a:endParaRPr lang="zh-CN" altLang="en-US" sz="1200" b="1">
              <a:solidFill>
                <a:srgbClr val="000000"/>
              </a:solidFill>
              <a:latin typeface="Courier New" pitchFamily="49" charset="0"/>
              <a:sym typeface="Courier New" pitchFamily="49" charset="0"/>
            </a:endParaRPr>
          </a:p>
        </p:txBody>
      </p:sp>
      <p:pic>
        <p:nvPicPr>
          <p:cNvPr id="43015" name="Picture 2" descr="Z:\信息可视化课程建设\Class3\materials\n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650" y="3789363"/>
            <a:ext cx="2505075" cy="1905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212804169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标题 1"/>
          <p:cNvSpPr>
            <a:spLocks noGrp="1" noChangeArrowheads="1"/>
          </p:cNvSpPr>
          <p:nvPr>
            <p:ph type="ctrTitle"/>
          </p:nvPr>
        </p:nvSpPr>
        <p:spPr>
          <a:xfrm>
            <a:off x="533400" y="355600"/>
            <a:ext cx="8229600" cy="990600"/>
          </a:xfrm>
          <a:ln/>
          <a:extLst>
            <a:ext uri="{91240B29-F687-4F45-9708-019B960494DF}">
              <a14:hiddenLine xmlns:a14="http://schemas.microsoft.com/office/drawing/2010/main" w="9525">
                <a:solidFill>
                  <a:srgbClr val="000000"/>
                </a:solidFill>
                <a:miter lim="800000"/>
                <a:headEnd/>
                <a:tailEnd/>
              </a14:hiddenLine>
            </a:ext>
          </a:extLst>
        </p:spPr>
        <p:txBody>
          <a:bodyPr/>
          <a:lstStyle/>
          <a:p>
            <a:pPr marL="0" indent="0"/>
            <a:r>
              <a:rPr lang="zh-CN" altLang="en-US">
                <a:ea typeface="黑体" pitchFamily="49" charset="-122"/>
              </a:rPr>
              <a:t>   特殊用途文件格式</a:t>
            </a:r>
          </a:p>
        </p:txBody>
      </p:sp>
      <p:pic>
        <p:nvPicPr>
          <p:cNvPr id="44035" name="图片 4"/>
          <p:cNvPicPr>
            <a:picLocks noChangeAspect="1" noChangeArrowheads="1"/>
          </p:cNvPicPr>
          <p:nvPr/>
        </p:nvPicPr>
        <p:blipFill>
          <a:blip r:embed="rId2">
            <a:extLst>
              <a:ext uri="{28A0092B-C50C-407E-A947-70E740481C1C}">
                <a14:useLocalDpi xmlns:a14="http://schemas.microsoft.com/office/drawing/2010/main" val="0"/>
              </a:ext>
            </a:extLst>
          </a:blip>
          <a:srcRect t="37080" r="2669"/>
          <a:stretch>
            <a:fillRect/>
          </a:stretch>
        </p:blipFill>
        <p:spPr bwMode="auto">
          <a:xfrm>
            <a:off x="1289050" y="425450"/>
            <a:ext cx="1439863" cy="885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cxnSp>
        <p:nvCxnSpPr>
          <p:cNvPr id="44036" name="直接连接符 12"/>
          <p:cNvCxnSpPr>
            <a:cxnSpLocks noChangeShapeType="1"/>
          </p:cNvCxnSpPr>
          <p:nvPr/>
        </p:nvCxnSpPr>
        <p:spPr bwMode="auto">
          <a:xfrm>
            <a:off x="287338" y="1412875"/>
            <a:ext cx="8605837" cy="0"/>
          </a:xfrm>
          <a:prstGeom prst="line">
            <a:avLst/>
          </a:prstGeom>
          <a:noFill/>
          <a:ln w="25400" cap="flat" cmpd="sng">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44037" name="内容占位符 2"/>
          <p:cNvSpPr>
            <a:spLocks noGrp="1" noChangeArrowheads="1"/>
          </p:cNvSpPr>
          <p:nvPr/>
        </p:nvSpPr>
        <p:spPr bwMode="auto">
          <a:xfrm>
            <a:off x="241300" y="1682750"/>
            <a:ext cx="8521700" cy="4403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defTabSz="0" eaLnBrk="1" hangingPunct="1">
              <a:lnSpc>
                <a:spcPct val="120000"/>
              </a:lnSpc>
              <a:spcBef>
                <a:spcPct val="50000"/>
              </a:spcBef>
              <a:buFontTx/>
              <a:buNone/>
            </a:pPr>
            <a:r>
              <a:rPr lang="zh-CN" altLang="en-US" sz="3200">
                <a:latin typeface="黑体" pitchFamily="49" charset="-122"/>
                <a:ea typeface="黑体" pitchFamily="49" charset="-122"/>
                <a:sym typeface="Calibri" pitchFamily="34" charset="0"/>
              </a:rPr>
              <a:t>	HDF(Hierarchical Data Format)：组织和存储大量的数值型数据，特别是科学计算数据</a:t>
            </a:r>
          </a:p>
        </p:txBody>
      </p:sp>
      <p:pic>
        <p:nvPicPr>
          <p:cNvPr id="44038" name="Picture 2" descr="Z:\信息可视化课程建设\Class3\materials\tovs_temp_at_70_highres.gi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64163" y="3308350"/>
            <a:ext cx="2493962" cy="22574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44039" name="Picture 3" descr="Z:\信息可视化课程建设\Class3\materials\700px-MODIS_Map.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0113" y="3654425"/>
            <a:ext cx="3502025" cy="1752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238774669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标题 1"/>
          <p:cNvSpPr>
            <a:spLocks noGrp="1" noChangeArrowheads="1"/>
          </p:cNvSpPr>
          <p:nvPr>
            <p:ph type="ctrTitle"/>
          </p:nvPr>
        </p:nvSpPr>
        <p:spPr>
          <a:xfrm>
            <a:off x="800100" y="355600"/>
            <a:ext cx="8229600" cy="990600"/>
          </a:xfrm>
          <a:ln/>
          <a:extLst>
            <a:ext uri="{91240B29-F687-4F45-9708-019B960494DF}">
              <a14:hiddenLine xmlns:a14="http://schemas.microsoft.com/office/drawing/2010/main" w="9525">
                <a:solidFill>
                  <a:srgbClr val="000000"/>
                </a:solidFill>
                <a:miter lim="800000"/>
                <a:headEnd/>
                <a:tailEnd/>
              </a14:hiddenLine>
            </a:ext>
          </a:extLst>
        </p:spPr>
        <p:txBody>
          <a:bodyPr/>
          <a:lstStyle/>
          <a:p>
            <a:pPr marL="0" indent="0"/>
            <a:r>
              <a:rPr lang="zh-CN" altLang="en-US">
                <a:ea typeface="黑体" pitchFamily="49" charset="-122"/>
              </a:rPr>
              <a:t>数据伴我们左右</a:t>
            </a:r>
          </a:p>
        </p:txBody>
      </p:sp>
      <p:pic>
        <p:nvPicPr>
          <p:cNvPr id="6147" name="图片 4"/>
          <p:cNvPicPr>
            <a:picLocks noChangeAspect="1" noChangeArrowheads="1"/>
          </p:cNvPicPr>
          <p:nvPr/>
        </p:nvPicPr>
        <p:blipFill>
          <a:blip r:embed="rId2">
            <a:extLst>
              <a:ext uri="{28A0092B-C50C-407E-A947-70E740481C1C}">
                <a14:useLocalDpi xmlns:a14="http://schemas.microsoft.com/office/drawing/2010/main" val="0"/>
              </a:ext>
            </a:extLst>
          </a:blip>
          <a:srcRect t="37080" r="2669"/>
          <a:stretch>
            <a:fillRect/>
          </a:stretch>
        </p:blipFill>
        <p:spPr bwMode="auto">
          <a:xfrm>
            <a:off x="1498600" y="427038"/>
            <a:ext cx="1439863" cy="8842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cxnSp>
        <p:nvCxnSpPr>
          <p:cNvPr id="6148" name="直接连接符 12"/>
          <p:cNvCxnSpPr>
            <a:cxnSpLocks noChangeShapeType="1"/>
          </p:cNvCxnSpPr>
          <p:nvPr/>
        </p:nvCxnSpPr>
        <p:spPr bwMode="auto">
          <a:xfrm>
            <a:off x="287338" y="1412875"/>
            <a:ext cx="8605837" cy="0"/>
          </a:xfrm>
          <a:prstGeom prst="line">
            <a:avLst/>
          </a:prstGeom>
          <a:noFill/>
          <a:ln w="25400" cap="flat" cmpd="sng">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pic>
        <p:nvPicPr>
          <p:cNvPr id="6149" name="图片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35850" y="5105400"/>
            <a:ext cx="1181100" cy="1041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6150" name="Picture 2" descr="Z:\信息可视化课程建设\Class3\materials\data2.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08150" y="1682750"/>
            <a:ext cx="5715000" cy="3810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151" name="Content Placeholder 2"/>
          <p:cNvSpPr>
            <a:spLocks noGrp="1" noChangeArrowheads="1"/>
          </p:cNvSpPr>
          <p:nvPr/>
        </p:nvSpPr>
        <p:spPr bwMode="auto">
          <a:xfrm>
            <a:off x="450850" y="5621338"/>
            <a:ext cx="8229600" cy="6715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ctr" defTabSz="0" eaLnBrk="1" hangingPunct="1">
              <a:spcBef>
                <a:spcPct val="20000"/>
              </a:spcBef>
              <a:buFontTx/>
              <a:buNone/>
            </a:pPr>
            <a:r>
              <a:rPr lang="zh-CN" altLang="en-US" sz="2800">
                <a:ea typeface="黑体" pitchFamily="49" charset="-122"/>
                <a:sym typeface="Calibri" pitchFamily="34" charset="0"/>
              </a:rPr>
              <a:t>我们先要了解一些有关数据的常识</a:t>
            </a:r>
            <a:endParaRPr lang="en-US" sz="2800">
              <a:ea typeface="黑体" pitchFamily="49" charset="-122"/>
              <a:sym typeface="Calibri" pitchFamily="34" charset="0"/>
            </a:endParaRPr>
          </a:p>
        </p:txBody>
      </p:sp>
    </p:spTree>
    <p:extLst>
      <p:ext uri="{BB962C8B-B14F-4D97-AF65-F5344CB8AC3E}">
        <p14:creationId xmlns:p14="http://schemas.microsoft.com/office/powerpoint/2010/main" val="410546292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标题 1"/>
          <p:cNvSpPr>
            <a:spLocks noGrp="1" noChangeArrowheads="1"/>
          </p:cNvSpPr>
          <p:nvPr>
            <p:ph type="ctrTitle"/>
          </p:nvPr>
        </p:nvSpPr>
        <p:spPr>
          <a:xfrm>
            <a:off x="533400" y="355600"/>
            <a:ext cx="8229600" cy="990600"/>
          </a:xfrm>
          <a:ln/>
          <a:extLst>
            <a:ext uri="{91240B29-F687-4F45-9708-019B960494DF}">
              <a14:hiddenLine xmlns:a14="http://schemas.microsoft.com/office/drawing/2010/main" w="9525">
                <a:solidFill>
                  <a:srgbClr val="000000"/>
                </a:solidFill>
                <a:miter lim="800000"/>
                <a:headEnd/>
                <a:tailEnd/>
              </a14:hiddenLine>
            </a:ext>
          </a:extLst>
        </p:spPr>
        <p:txBody>
          <a:bodyPr/>
          <a:lstStyle/>
          <a:p>
            <a:pPr marL="0" indent="0"/>
            <a:r>
              <a:rPr lang="zh-CN" altLang="en-US">
                <a:ea typeface="黑体" pitchFamily="49" charset="-122"/>
              </a:rPr>
              <a:t>数据库</a:t>
            </a:r>
          </a:p>
        </p:txBody>
      </p:sp>
      <p:pic>
        <p:nvPicPr>
          <p:cNvPr id="45059" name="图片 4"/>
          <p:cNvPicPr>
            <a:picLocks noChangeAspect="1" noChangeArrowheads="1"/>
          </p:cNvPicPr>
          <p:nvPr/>
        </p:nvPicPr>
        <p:blipFill>
          <a:blip r:embed="rId2">
            <a:extLst>
              <a:ext uri="{28A0092B-C50C-407E-A947-70E740481C1C}">
                <a14:useLocalDpi xmlns:a14="http://schemas.microsoft.com/office/drawing/2010/main" val="0"/>
              </a:ext>
            </a:extLst>
          </a:blip>
          <a:srcRect t="37080" r="2669"/>
          <a:stretch>
            <a:fillRect/>
          </a:stretch>
        </p:blipFill>
        <p:spPr bwMode="auto">
          <a:xfrm>
            <a:off x="1428750" y="425450"/>
            <a:ext cx="1439863" cy="885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cxnSp>
        <p:nvCxnSpPr>
          <p:cNvPr id="45060" name="直接连接符 12"/>
          <p:cNvCxnSpPr>
            <a:cxnSpLocks noChangeShapeType="1"/>
          </p:cNvCxnSpPr>
          <p:nvPr/>
        </p:nvCxnSpPr>
        <p:spPr bwMode="auto">
          <a:xfrm>
            <a:off x="287338" y="1412875"/>
            <a:ext cx="8605837" cy="0"/>
          </a:xfrm>
          <a:prstGeom prst="line">
            <a:avLst/>
          </a:prstGeom>
          <a:noFill/>
          <a:ln w="25400" cap="flat" cmpd="sng">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45061" name="内容占位符 2"/>
          <p:cNvSpPr>
            <a:spLocks noGrp="1" noChangeArrowheads="1"/>
          </p:cNvSpPr>
          <p:nvPr/>
        </p:nvSpPr>
        <p:spPr bwMode="auto">
          <a:xfrm>
            <a:off x="241300" y="1819275"/>
            <a:ext cx="5797550" cy="4403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defTabSz="0" eaLnBrk="1" hangingPunct="1">
              <a:lnSpc>
                <a:spcPct val="120000"/>
              </a:lnSpc>
              <a:spcBef>
                <a:spcPct val="50000"/>
              </a:spcBef>
              <a:buFontTx/>
              <a:buNone/>
            </a:pPr>
            <a:r>
              <a:rPr lang="zh-CN" altLang="en-US" sz="2400">
                <a:latin typeface="黑体" pitchFamily="49" charset="-122"/>
                <a:ea typeface="黑体" pitchFamily="49" charset="-122"/>
                <a:sym typeface="Calibri" pitchFamily="34" charset="0"/>
              </a:rPr>
              <a:t>	“A database is a collection of data, typically describing the activities of one or more related organizations.”</a:t>
            </a:r>
          </a:p>
          <a:p>
            <a:pPr defTabSz="0" eaLnBrk="1" hangingPunct="1">
              <a:lnSpc>
                <a:spcPct val="120000"/>
              </a:lnSpc>
              <a:spcBef>
                <a:spcPct val="50000"/>
              </a:spcBef>
              <a:buFontTx/>
              <a:buNone/>
            </a:pPr>
            <a:r>
              <a:rPr lang="zh-CN" altLang="en-US" sz="2400">
                <a:latin typeface="黑体" pitchFamily="49" charset="-122"/>
                <a:ea typeface="黑体" pitchFamily="49" charset="-122"/>
                <a:sym typeface="Calibri" pitchFamily="34" charset="0"/>
              </a:rPr>
              <a:t>	（数据库是数据的集合，通常用来描述多个相关组织结构的活动。）</a:t>
            </a:r>
          </a:p>
          <a:p>
            <a:pPr defTabSz="0" eaLnBrk="1" hangingPunct="1">
              <a:lnSpc>
                <a:spcPct val="120000"/>
              </a:lnSpc>
              <a:spcBef>
                <a:spcPct val="50000"/>
              </a:spcBef>
              <a:buFontTx/>
              <a:buNone/>
            </a:pPr>
            <a:endParaRPr lang="zh-CN" altLang="en-US" sz="2400">
              <a:latin typeface="黑体" pitchFamily="49" charset="-122"/>
              <a:ea typeface="黑体" pitchFamily="49" charset="-122"/>
              <a:sym typeface="Calibri" pitchFamily="34" charset="0"/>
            </a:endParaRPr>
          </a:p>
        </p:txBody>
      </p:sp>
      <p:sp>
        <p:nvSpPr>
          <p:cNvPr id="45062" name="Can 5"/>
          <p:cNvSpPr>
            <a:spLocks noChangeArrowheads="1"/>
          </p:cNvSpPr>
          <p:nvPr/>
        </p:nvSpPr>
        <p:spPr bwMode="auto">
          <a:xfrm>
            <a:off x="6105525" y="2101850"/>
            <a:ext cx="2576513" cy="2863850"/>
          </a:xfrm>
          <a:prstGeom prst="can">
            <a:avLst>
              <a:gd name="adj" fmla="val 24999"/>
            </a:avLst>
          </a:prstGeom>
          <a:gradFill rotWithShape="1">
            <a:gsLst>
              <a:gs pos="0">
                <a:srgbClr val="E5EEFF"/>
              </a:gs>
              <a:gs pos="64998">
                <a:srgbClr val="BFD5FF"/>
              </a:gs>
              <a:gs pos="100000">
                <a:srgbClr val="A3C4FF"/>
              </a:gs>
            </a:gsLst>
            <a:lin ang="5400000" scaled="1"/>
          </a:gradFill>
          <a:ln w="9525" cap="flat" cmpd="sng">
            <a:solidFill>
              <a:srgbClr val="4A7EBB"/>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r>
              <a:rPr lang="zh-CN" altLang="en-US">
                <a:solidFill>
                  <a:srgbClr val="000000"/>
                </a:solidFill>
                <a:ea typeface="黑体" pitchFamily="49" charset="-122"/>
                <a:sym typeface="Calibri" pitchFamily="34" charset="0"/>
              </a:rPr>
              <a:t>应用数据库</a:t>
            </a:r>
          </a:p>
        </p:txBody>
      </p:sp>
      <p:sp>
        <p:nvSpPr>
          <p:cNvPr id="45063" name="TextBox 7"/>
          <p:cNvSpPr>
            <a:spLocks noChangeArrowheads="1"/>
          </p:cNvSpPr>
          <p:nvPr/>
        </p:nvSpPr>
        <p:spPr bwMode="auto">
          <a:xfrm>
            <a:off x="1917700" y="4892675"/>
            <a:ext cx="4392613" cy="9239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r>
              <a:rPr lang="en-US">
                <a:solidFill>
                  <a:srgbClr val="7F7F7F"/>
                </a:solidFill>
                <a:sym typeface="Calibri" pitchFamily="34" charset="0"/>
              </a:rPr>
              <a:t>--</a:t>
            </a:r>
            <a:r>
              <a:rPr lang="en-US" i="1">
                <a:solidFill>
                  <a:srgbClr val="7F7F7F"/>
                </a:solidFill>
                <a:sym typeface="Calibri" pitchFamily="34" charset="0"/>
              </a:rPr>
              <a:t>Raghu Ramakrishnan and Johannes Gehrke, “Database Management System”</a:t>
            </a:r>
            <a:endParaRPr lang="zh-CN" altLang="en-US" i="1">
              <a:solidFill>
                <a:srgbClr val="7F7F7F"/>
              </a:solidFill>
              <a:sym typeface="宋体" pitchFamily="2" charset="-122"/>
            </a:endParaRPr>
          </a:p>
          <a:p>
            <a:endParaRPr lang="zh-CN" altLang="en-US">
              <a:solidFill>
                <a:srgbClr val="000000"/>
              </a:solidFill>
              <a:sym typeface="宋体" pitchFamily="2" charset="-122"/>
            </a:endParaRPr>
          </a:p>
        </p:txBody>
      </p:sp>
    </p:spTree>
    <p:extLst>
      <p:ext uri="{BB962C8B-B14F-4D97-AF65-F5344CB8AC3E}">
        <p14:creationId xmlns:p14="http://schemas.microsoft.com/office/powerpoint/2010/main" val="259892835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标题 1"/>
          <p:cNvSpPr>
            <a:spLocks noGrp="1" noChangeArrowheads="1"/>
          </p:cNvSpPr>
          <p:nvPr>
            <p:ph type="ctrTitle"/>
          </p:nvPr>
        </p:nvSpPr>
        <p:spPr>
          <a:xfrm>
            <a:off x="673100" y="355600"/>
            <a:ext cx="8229600" cy="990600"/>
          </a:xfrm>
          <a:ln/>
          <a:extLst>
            <a:ext uri="{91240B29-F687-4F45-9708-019B960494DF}">
              <a14:hiddenLine xmlns:a14="http://schemas.microsoft.com/office/drawing/2010/main" w="9525">
                <a:solidFill>
                  <a:srgbClr val="000000"/>
                </a:solidFill>
                <a:miter lim="800000"/>
                <a:headEnd/>
                <a:tailEnd/>
              </a14:hiddenLine>
            </a:ext>
          </a:extLst>
        </p:spPr>
        <p:txBody>
          <a:bodyPr/>
          <a:lstStyle/>
          <a:p>
            <a:pPr marL="0" indent="0"/>
            <a:r>
              <a:rPr lang="zh-CN" altLang="en-US">
                <a:ea typeface="黑体" pitchFamily="49" charset="-122"/>
              </a:rPr>
              <a:t>      关系数据库管理系统(RDBMS)</a:t>
            </a:r>
          </a:p>
        </p:txBody>
      </p:sp>
      <p:pic>
        <p:nvPicPr>
          <p:cNvPr id="46083" name="图片 4"/>
          <p:cNvPicPr>
            <a:picLocks noChangeAspect="1" noChangeArrowheads="1"/>
          </p:cNvPicPr>
          <p:nvPr/>
        </p:nvPicPr>
        <p:blipFill>
          <a:blip r:embed="rId2">
            <a:extLst>
              <a:ext uri="{28A0092B-C50C-407E-A947-70E740481C1C}">
                <a14:useLocalDpi xmlns:a14="http://schemas.microsoft.com/office/drawing/2010/main" val="0"/>
              </a:ext>
            </a:extLst>
          </a:blip>
          <a:srcRect t="37080" r="2669"/>
          <a:stretch>
            <a:fillRect/>
          </a:stretch>
        </p:blipFill>
        <p:spPr bwMode="auto">
          <a:xfrm>
            <a:off x="311150" y="425450"/>
            <a:ext cx="1439863" cy="885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cxnSp>
        <p:nvCxnSpPr>
          <p:cNvPr id="46084" name="直接连接符 12"/>
          <p:cNvCxnSpPr>
            <a:cxnSpLocks noChangeShapeType="1"/>
          </p:cNvCxnSpPr>
          <p:nvPr/>
        </p:nvCxnSpPr>
        <p:spPr bwMode="auto">
          <a:xfrm>
            <a:off x="287338" y="1412875"/>
            <a:ext cx="8605837" cy="0"/>
          </a:xfrm>
          <a:prstGeom prst="line">
            <a:avLst/>
          </a:prstGeom>
          <a:noFill/>
          <a:ln w="25400" cap="flat" cmpd="sng">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46085" name="内容占位符 2"/>
          <p:cNvSpPr>
            <a:spLocks noGrp="1" noChangeArrowheads="1"/>
          </p:cNvSpPr>
          <p:nvPr/>
        </p:nvSpPr>
        <p:spPr bwMode="auto">
          <a:xfrm>
            <a:off x="673100" y="1682750"/>
            <a:ext cx="8089900" cy="4403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defTabSz="0" eaLnBrk="1" hangingPunct="1">
              <a:lnSpc>
                <a:spcPct val="120000"/>
              </a:lnSpc>
              <a:spcBef>
                <a:spcPct val="50000"/>
              </a:spcBef>
              <a:buFontTx/>
              <a:buNone/>
            </a:pPr>
            <a:r>
              <a:rPr lang="zh-CN" altLang="en-US" sz="2800">
                <a:latin typeface="黑体" pitchFamily="49" charset="-122"/>
                <a:ea typeface="黑体" pitchFamily="49" charset="-122"/>
                <a:sym typeface="Calibri" pitchFamily="34" charset="0"/>
              </a:rPr>
              <a:t>	数据的关系模型是现代数据库系统的标准—</a:t>
            </a:r>
          </a:p>
          <a:p>
            <a:pPr defTabSz="0" eaLnBrk="1" hangingPunct="1">
              <a:lnSpc>
                <a:spcPct val="120000"/>
              </a:lnSpc>
              <a:spcBef>
                <a:spcPct val="50000"/>
              </a:spcBef>
              <a:buFontTx/>
              <a:buNone/>
            </a:pPr>
            <a:r>
              <a:rPr lang="zh-CN" altLang="en-US" sz="2800">
                <a:latin typeface="黑体" pitchFamily="49" charset="-122"/>
                <a:ea typeface="黑体" pitchFamily="49" charset="-122"/>
                <a:sym typeface="Calibri" pitchFamily="34" charset="0"/>
              </a:rPr>
              <a:t>	最小化应用程序与机器表示间的耦合度</a:t>
            </a:r>
          </a:p>
          <a:p>
            <a:pPr defTabSz="0" eaLnBrk="1" hangingPunct="1">
              <a:lnSpc>
                <a:spcPct val="120000"/>
              </a:lnSpc>
              <a:spcBef>
                <a:spcPct val="50000"/>
              </a:spcBef>
              <a:buFontTx/>
              <a:buNone/>
            </a:pPr>
            <a:r>
              <a:rPr lang="zh-CN" altLang="en-US" sz="2800">
                <a:latin typeface="黑体" pitchFamily="49" charset="-122"/>
                <a:ea typeface="黑体" pitchFamily="49" charset="-122"/>
                <a:sym typeface="Calibri" pitchFamily="34" charset="0"/>
              </a:rPr>
              <a:t>	高级数据语言：数据定义语言（Data Definition Language），结构化查询语言（Structured Query Language）</a:t>
            </a:r>
          </a:p>
          <a:p>
            <a:pPr defTabSz="0" eaLnBrk="1" hangingPunct="1">
              <a:lnSpc>
                <a:spcPct val="120000"/>
              </a:lnSpc>
              <a:spcBef>
                <a:spcPct val="50000"/>
              </a:spcBef>
              <a:buFontTx/>
              <a:buNone/>
            </a:pPr>
            <a:endParaRPr lang="zh-CN" altLang="en-US" sz="2800">
              <a:latin typeface="黑体" pitchFamily="49" charset="-122"/>
              <a:ea typeface="黑体" pitchFamily="49" charset="-122"/>
              <a:sym typeface="Calibri" pitchFamily="34" charset="0"/>
            </a:endParaRPr>
          </a:p>
        </p:txBody>
      </p:sp>
      <p:pic>
        <p:nvPicPr>
          <p:cNvPr id="46086" name="图片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35850" y="5105400"/>
            <a:ext cx="1181100" cy="1041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237748077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标题 1"/>
          <p:cNvSpPr>
            <a:spLocks noGrp="1" noChangeArrowheads="1"/>
          </p:cNvSpPr>
          <p:nvPr>
            <p:ph type="ctrTitle"/>
          </p:nvPr>
        </p:nvSpPr>
        <p:spPr>
          <a:xfrm>
            <a:off x="533400" y="355600"/>
            <a:ext cx="8229600" cy="990600"/>
          </a:xfrm>
          <a:ln/>
          <a:extLst>
            <a:ext uri="{91240B29-F687-4F45-9708-019B960494DF}">
              <a14:hiddenLine xmlns:a14="http://schemas.microsoft.com/office/drawing/2010/main" w="9525">
                <a:solidFill>
                  <a:srgbClr val="000000"/>
                </a:solidFill>
                <a:miter lim="800000"/>
                <a:headEnd/>
                <a:tailEnd/>
              </a14:hiddenLine>
            </a:ext>
          </a:extLst>
        </p:spPr>
        <p:txBody>
          <a:bodyPr/>
          <a:lstStyle/>
          <a:p>
            <a:pPr marL="0" indent="0"/>
            <a:r>
              <a:rPr lang="zh-CN" altLang="en-US">
                <a:ea typeface="黑体" pitchFamily="49" charset="-122"/>
              </a:rPr>
              <a:t>关系模型</a:t>
            </a:r>
          </a:p>
        </p:txBody>
      </p:sp>
      <p:pic>
        <p:nvPicPr>
          <p:cNvPr id="47107" name="图片 4"/>
          <p:cNvPicPr>
            <a:picLocks noChangeAspect="1" noChangeArrowheads="1"/>
          </p:cNvPicPr>
          <p:nvPr/>
        </p:nvPicPr>
        <p:blipFill>
          <a:blip r:embed="rId2">
            <a:extLst>
              <a:ext uri="{28A0092B-C50C-407E-A947-70E740481C1C}">
                <a14:useLocalDpi xmlns:a14="http://schemas.microsoft.com/office/drawing/2010/main" val="0"/>
              </a:ext>
            </a:extLst>
          </a:blip>
          <a:srcRect t="37080" r="2669"/>
          <a:stretch>
            <a:fillRect/>
          </a:stretch>
        </p:blipFill>
        <p:spPr bwMode="auto">
          <a:xfrm>
            <a:off x="1428750" y="425450"/>
            <a:ext cx="1439863" cy="885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cxnSp>
        <p:nvCxnSpPr>
          <p:cNvPr id="47108" name="直接连接符 12"/>
          <p:cNvCxnSpPr>
            <a:cxnSpLocks noChangeShapeType="1"/>
          </p:cNvCxnSpPr>
          <p:nvPr/>
        </p:nvCxnSpPr>
        <p:spPr bwMode="auto">
          <a:xfrm>
            <a:off x="287338" y="1412875"/>
            <a:ext cx="8605837" cy="0"/>
          </a:xfrm>
          <a:prstGeom prst="line">
            <a:avLst/>
          </a:prstGeom>
          <a:noFill/>
          <a:ln w="25400" cap="flat" cmpd="sng">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47109" name="内容占位符 2"/>
          <p:cNvSpPr>
            <a:spLocks noGrp="1" noChangeArrowheads="1"/>
          </p:cNvSpPr>
          <p:nvPr/>
        </p:nvSpPr>
        <p:spPr bwMode="auto">
          <a:xfrm>
            <a:off x="869950" y="1684338"/>
            <a:ext cx="5168900" cy="45386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defTabSz="0" eaLnBrk="1" hangingPunct="1">
              <a:lnSpc>
                <a:spcPct val="120000"/>
              </a:lnSpc>
              <a:spcBef>
                <a:spcPct val="50000"/>
              </a:spcBef>
              <a:buFontTx/>
              <a:buNone/>
            </a:pPr>
            <a:r>
              <a:rPr lang="zh-CN" sz="2800">
                <a:latin typeface="黑体" pitchFamily="49" charset="-122"/>
                <a:ea typeface="黑体" pitchFamily="49" charset="-122"/>
                <a:sym typeface="Calibri" pitchFamily="34" charset="0"/>
              </a:rPr>
              <a:t>表（关系）</a:t>
            </a:r>
          </a:p>
          <a:p>
            <a:pPr defTabSz="0" eaLnBrk="1" hangingPunct="1">
              <a:lnSpc>
                <a:spcPct val="120000"/>
              </a:lnSpc>
              <a:spcBef>
                <a:spcPct val="50000"/>
              </a:spcBef>
              <a:buFontTx/>
              <a:buNone/>
            </a:pPr>
            <a:r>
              <a:rPr lang="zh-CN" sz="2800">
                <a:latin typeface="黑体" pitchFamily="49" charset="-122"/>
                <a:ea typeface="黑体" pitchFamily="49" charset="-122"/>
                <a:sym typeface="Calibri" pitchFamily="34" charset="0"/>
              </a:rPr>
              <a:t>列（属性）</a:t>
            </a:r>
          </a:p>
          <a:p>
            <a:pPr defTabSz="0" eaLnBrk="1" hangingPunct="1">
              <a:lnSpc>
                <a:spcPct val="120000"/>
              </a:lnSpc>
              <a:spcBef>
                <a:spcPct val="50000"/>
              </a:spcBef>
              <a:buFontTx/>
              <a:buNone/>
            </a:pPr>
            <a:r>
              <a:rPr lang="zh-CN" sz="2800">
                <a:latin typeface="黑体" pitchFamily="49" charset="-122"/>
                <a:ea typeface="黑体" pitchFamily="49" charset="-122"/>
                <a:sym typeface="Calibri" pitchFamily="34" charset="0"/>
              </a:rPr>
              <a:t>行（记录）</a:t>
            </a:r>
          </a:p>
          <a:p>
            <a:pPr defTabSz="0" eaLnBrk="1" hangingPunct="1">
              <a:lnSpc>
                <a:spcPct val="120000"/>
              </a:lnSpc>
              <a:spcBef>
                <a:spcPct val="50000"/>
              </a:spcBef>
              <a:buFontTx/>
              <a:buNone/>
            </a:pPr>
            <a:r>
              <a:rPr lang="zh-CN" sz="2800">
                <a:latin typeface="黑体" pitchFamily="49" charset="-122"/>
                <a:ea typeface="黑体" pitchFamily="49" charset="-122"/>
                <a:sym typeface="Calibri" pitchFamily="34" charset="0"/>
              </a:rPr>
              <a:t>约束</a:t>
            </a:r>
          </a:p>
          <a:p>
            <a:pPr defTabSz="0" eaLnBrk="1" hangingPunct="1">
              <a:lnSpc>
                <a:spcPct val="120000"/>
              </a:lnSpc>
              <a:spcBef>
                <a:spcPct val="50000"/>
              </a:spcBef>
              <a:buFontTx/>
              <a:buNone/>
            </a:pPr>
            <a:r>
              <a:rPr lang="zh-CN" sz="2800">
                <a:latin typeface="黑体" pitchFamily="49" charset="-122"/>
                <a:ea typeface="黑体" pitchFamily="49" charset="-122"/>
                <a:sym typeface="Calibri" pitchFamily="34" charset="0"/>
              </a:rPr>
              <a:t>键：主键，外键等</a:t>
            </a:r>
          </a:p>
          <a:p>
            <a:pPr defTabSz="0" eaLnBrk="1" hangingPunct="1">
              <a:lnSpc>
                <a:spcPct val="120000"/>
              </a:lnSpc>
              <a:spcBef>
                <a:spcPct val="50000"/>
              </a:spcBef>
              <a:buFontTx/>
              <a:buNone/>
            </a:pPr>
            <a:r>
              <a:rPr lang="zh-CN" sz="2800">
                <a:latin typeface="黑体" pitchFamily="49" charset="-122"/>
                <a:ea typeface="黑体" pitchFamily="49" charset="-122"/>
                <a:sym typeface="Calibri" pitchFamily="34" charset="0"/>
              </a:rPr>
              <a:t>索引</a:t>
            </a:r>
          </a:p>
        </p:txBody>
      </p:sp>
      <p:pic>
        <p:nvPicPr>
          <p:cNvPr id="47110" name="Picture 2" descr="Z:\信息可视化课程建设\Class3\materials\relational_tables.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62450" y="2101850"/>
            <a:ext cx="4140200" cy="23526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47111" name="图片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35850" y="5105400"/>
            <a:ext cx="1181100" cy="1041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225190472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8130" name="直接连接符 12"/>
          <p:cNvCxnSpPr>
            <a:cxnSpLocks noChangeShapeType="1"/>
          </p:cNvCxnSpPr>
          <p:nvPr/>
        </p:nvCxnSpPr>
        <p:spPr bwMode="auto">
          <a:xfrm>
            <a:off x="287338" y="1412875"/>
            <a:ext cx="8605837" cy="0"/>
          </a:xfrm>
          <a:prstGeom prst="line">
            <a:avLst/>
          </a:prstGeom>
          <a:noFill/>
          <a:ln w="25400" cap="flat" cmpd="sng">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48131" name="内容占位符 2"/>
          <p:cNvSpPr>
            <a:spLocks noGrp="1" noChangeArrowheads="1"/>
          </p:cNvSpPr>
          <p:nvPr/>
        </p:nvSpPr>
        <p:spPr bwMode="auto">
          <a:xfrm>
            <a:off x="800208" y="1685925"/>
            <a:ext cx="8032642" cy="4540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defTabSz="0" eaLnBrk="1" hangingPunct="1">
              <a:lnSpc>
                <a:spcPct val="120000"/>
              </a:lnSpc>
              <a:spcBef>
                <a:spcPct val="50000"/>
              </a:spcBef>
              <a:buFontTx/>
              <a:buNone/>
            </a:pPr>
            <a:r>
              <a:rPr lang="zh-CN" altLang="en-US" sz="2400" dirty="0">
                <a:latin typeface="黑体" pitchFamily="49" charset="-122"/>
                <a:ea typeface="黑体" pitchFamily="49" charset="-122"/>
                <a:sym typeface="Calibri" pitchFamily="34" charset="0"/>
              </a:rPr>
              <a:t>	“When people use the word database, fundamentally what they say is that the data should be self-describing and it should have a schema. That’s really all the word database means.”</a:t>
            </a:r>
          </a:p>
          <a:p>
            <a:pPr defTabSz="0" eaLnBrk="1" hangingPunct="1">
              <a:lnSpc>
                <a:spcPct val="120000"/>
              </a:lnSpc>
              <a:spcBef>
                <a:spcPct val="50000"/>
              </a:spcBef>
              <a:buFontTx/>
              <a:buNone/>
            </a:pPr>
            <a:r>
              <a:rPr lang="zh-CN" altLang="en-US" sz="2400" dirty="0">
                <a:latin typeface="黑体" pitchFamily="49" charset="-122"/>
                <a:ea typeface="黑体" pitchFamily="49" charset="-122"/>
                <a:sym typeface="Calibri" pitchFamily="34" charset="0"/>
              </a:rPr>
              <a:t>	（当使用数据库这个词时，人们强调的是数据需要能够自描述，并且拥有模式。这就是“数据库”的含义。）</a:t>
            </a:r>
          </a:p>
          <a:p>
            <a:pPr defTabSz="0" eaLnBrk="1" hangingPunct="1">
              <a:lnSpc>
                <a:spcPct val="120000"/>
              </a:lnSpc>
              <a:spcBef>
                <a:spcPct val="50000"/>
              </a:spcBef>
              <a:buFontTx/>
              <a:buNone/>
            </a:pPr>
            <a:endParaRPr lang="zh-CN" altLang="en-US" sz="2000" dirty="0">
              <a:latin typeface="黑体" pitchFamily="49" charset="-122"/>
              <a:ea typeface="黑体" pitchFamily="49" charset="-122"/>
              <a:sym typeface="Calibri" pitchFamily="34" charset="0"/>
            </a:endParaRPr>
          </a:p>
          <a:p>
            <a:pPr algn="r" defTabSz="0" eaLnBrk="1" hangingPunct="1">
              <a:lnSpc>
                <a:spcPct val="120000"/>
              </a:lnSpc>
              <a:spcBef>
                <a:spcPct val="50000"/>
              </a:spcBef>
              <a:buFontTx/>
              <a:buNone/>
            </a:pPr>
            <a:r>
              <a:rPr lang="zh-CN" altLang="en-US" sz="2400" dirty="0">
                <a:latin typeface="黑体" pitchFamily="49" charset="-122"/>
                <a:ea typeface="黑体" pitchFamily="49" charset="-122"/>
                <a:sym typeface="Calibri" pitchFamily="34" charset="0"/>
              </a:rPr>
              <a:t>--Jim Gray, “The Fourth Paradigm”</a:t>
            </a:r>
          </a:p>
        </p:txBody>
      </p:sp>
    </p:spTree>
    <p:extLst>
      <p:ext uri="{BB962C8B-B14F-4D97-AF65-F5344CB8AC3E}">
        <p14:creationId xmlns:p14="http://schemas.microsoft.com/office/powerpoint/2010/main" val="305471068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标题 1"/>
          <p:cNvSpPr>
            <a:spLocks noGrp="1" noChangeArrowheads="1"/>
          </p:cNvSpPr>
          <p:nvPr>
            <p:ph type="ctrTitle"/>
          </p:nvPr>
        </p:nvSpPr>
        <p:spPr>
          <a:xfrm>
            <a:off x="533400" y="355600"/>
            <a:ext cx="8229600" cy="990600"/>
          </a:xfrm>
          <a:ln/>
          <a:extLst>
            <a:ext uri="{91240B29-F687-4F45-9708-019B960494DF}">
              <a14:hiddenLine xmlns:a14="http://schemas.microsoft.com/office/drawing/2010/main" w="9525">
                <a:solidFill>
                  <a:srgbClr val="000000"/>
                </a:solidFill>
                <a:miter lim="800000"/>
                <a:headEnd/>
                <a:tailEnd/>
              </a14:hiddenLine>
            </a:ext>
          </a:extLst>
        </p:spPr>
        <p:txBody>
          <a:bodyPr/>
          <a:lstStyle/>
          <a:p>
            <a:pPr marL="0" indent="0"/>
            <a:r>
              <a:rPr lang="zh-CN" altLang="en-US">
                <a:ea typeface="黑体" pitchFamily="49" charset="-122"/>
              </a:rPr>
              <a:t>   关系数据库可视化</a:t>
            </a:r>
          </a:p>
        </p:txBody>
      </p:sp>
      <p:pic>
        <p:nvPicPr>
          <p:cNvPr id="49155" name="图片 4"/>
          <p:cNvPicPr>
            <a:picLocks noChangeAspect="1" noChangeArrowheads="1"/>
          </p:cNvPicPr>
          <p:nvPr/>
        </p:nvPicPr>
        <p:blipFill>
          <a:blip r:embed="rId2">
            <a:extLst>
              <a:ext uri="{28A0092B-C50C-407E-A947-70E740481C1C}">
                <a14:useLocalDpi xmlns:a14="http://schemas.microsoft.com/office/drawing/2010/main" val="0"/>
              </a:ext>
            </a:extLst>
          </a:blip>
          <a:srcRect t="37080" r="2669"/>
          <a:stretch>
            <a:fillRect/>
          </a:stretch>
        </p:blipFill>
        <p:spPr bwMode="auto">
          <a:xfrm>
            <a:off x="1219200" y="425450"/>
            <a:ext cx="1439863" cy="885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cxnSp>
        <p:nvCxnSpPr>
          <p:cNvPr id="49156" name="直接连接符 12"/>
          <p:cNvCxnSpPr>
            <a:cxnSpLocks noChangeShapeType="1"/>
          </p:cNvCxnSpPr>
          <p:nvPr/>
        </p:nvCxnSpPr>
        <p:spPr bwMode="auto">
          <a:xfrm>
            <a:off x="287338" y="1412875"/>
            <a:ext cx="8605837" cy="0"/>
          </a:xfrm>
          <a:prstGeom prst="line">
            <a:avLst/>
          </a:prstGeom>
          <a:noFill/>
          <a:ln w="25400" cap="flat" cmpd="sng">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pic>
        <p:nvPicPr>
          <p:cNvPr id="49157" name="图片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35850" y="5105400"/>
            <a:ext cx="1181100" cy="1041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49158" name="Picture 5" descr="apple:Users:icie:Desktop:Screen Shot 2012-07-27 at 8.15.02 AM.png"/>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2275" y="1438275"/>
            <a:ext cx="5797550" cy="3606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49159" name="内容占位符 2"/>
          <p:cNvSpPr>
            <a:spLocks noGrp="1" noChangeArrowheads="1"/>
          </p:cNvSpPr>
          <p:nvPr/>
        </p:nvSpPr>
        <p:spPr bwMode="auto">
          <a:xfrm>
            <a:off x="457200" y="5157788"/>
            <a:ext cx="8229600" cy="968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ctr" defTabSz="0" eaLnBrk="1" hangingPunct="1">
              <a:spcBef>
                <a:spcPct val="20000"/>
              </a:spcBef>
              <a:buFontTx/>
              <a:buNone/>
            </a:pPr>
            <a:r>
              <a:rPr lang="zh-CN" altLang="en-US" sz="3200">
                <a:latin typeface="黑体" pitchFamily="49" charset="-122"/>
                <a:ea typeface="黑体" pitchFamily="49" charset="-122"/>
                <a:sym typeface="Calibri" pitchFamily="34" charset="0"/>
              </a:rPr>
              <a:t>美国自然基金数据库可视化</a:t>
            </a:r>
            <a:endParaRPr lang="en-US" sz="3200">
              <a:latin typeface="黑体" pitchFamily="49" charset="-122"/>
              <a:ea typeface="黑体" pitchFamily="49" charset="-122"/>
              <a:sym typeface="Calibri" pitchFamily="34" charset="0"/>
            </a:endParaRPr>
          </a:p>
          <a:p>
            <a:pPr defTabSz="0" eaLnBrk="1" hangingPunct="1">
              <a:spcBef>
                <a:spcPct val="20000"/>
              </a:spcBef>
              <a:buFontTx/>
              <a:buNone/>
            </a:pPr>
            <a:r>
              <a:rPr lang="en-US" sz="1000">
                <a:latin typeface="黑体" pitchFamily="49" charset="-122"/>
                <a:ea typeface="黑体" pitchFamily="49" charset="-122"/>
                <a:sym typeface="Times New Roman" pitchFamily="18" charset="0"/>
              </a:rPr>
              <a:t>Z. Liu, S. B. Navathe, and J. T. Stasko, Network-based visual analysis of tabular data, IEEE Conference on Visual Analytics Science and Technology (VAST), pp. 41–50, 2011.</a:t>
            </a:r>
            <a:endParaRPr lang="zh-CN" altLang="en-US" sz="1000">
              <a:latin typeface="黑体" pitchFamily="49" charset="-122"/>
              <a:ea typeface="黑体" pitchFamily="49" charset="-122"/>
              <a:sym typeface="Times New Roman" pitchFamily="18" charset="0"/>
            </a:endParaRPr>
          </a:p>
        </p:txBody>
      </p:sp>
    </p:spTree>
    <p:extLst>
      <p:ext uri="{BB962C8B-B14F-4D97-AF65-F5344CB8AC3E}">
        <p14:creationId xmlns:p14="http://schemas.microsoft.com/office/powerpoint/2010/main" val="217390965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标题 1"/>
          <p:cNvSpPr>
            <a:spLocks noGrp="1" noChangeArrowheads="1"/>
          </p:cNvSpPr>
          <p:nvPr>
            <p:ph type="ctrTitle"/>
          </p:nvPr>
        </p:nvSpPr>
        <p:spPr>
          <a:xfrm>
            <a:off x="533400" y="355600"/>
            <a:ext cx="8229600" cy="990600"/>
          </a:xfrm>
          <a:ln/>
          <a:extLst>
            <a:ext uri="{91240B29-F687-4F45-9708-019B960494DF}">
              <a14:hiddenLine xmlns:a14="http://schemas.microsoft.com/office/drawing/2010/main" w="9525">
                <a:solidFill>
                  <a:srgbClr val="000000"/>
                </a:solidFill>
                <a:miter lim="800000"/>
                <a:headEnd/>
                <a:tailEnd/>
              </a14:hiddenLine>
            </a:ext>
          </a:extLst>
        </p:spPr>
        <p:txBody>
          <a:bodyPr/>
          <a:lstStyle/>
          <a:p>
            <a:pPr marL="0" indent="0"/>
            <a:r>
              <a:rPr lang="zh-CN" altLang="en-US">
                <a:ea typeface="黑体" pitchFamily="49" charset="-122"/>
              </a:rPr>
              <a:t>挑战</a:t>
            </a:r>
          </a:p>
        </p:txBody>
      </p:sp>
      <p:pic>
        <p:nvPicPr>
          <p:cNvPr id="50179" name="图片 4"/>
          <p:cNvPicPr>
            <a:picLocks noChangeAspect="1" noChangeArrowheads="1"/>
          </p:cNvPicPr>
          <p:nvPr/>
        </p:nvPicPr>
        <p:blipFill>
          <a:blip r:embed="rId2">
            <a:extLst>
              <a:ext uri="{28A0092B-C50C-407E-A947-70E740481C1C}">
                <a14:useLocalDpi xmlns:a14="http://schemas.microsoft.com/office/drawing/2010/main" val="0"/>
              </a:ext>
            </a:extLst>
          </a:blip>
          <a:srcRect t="37080" r="2669"/>
          <a:stretch>
            <a:fillRect/>
          </a:stretch>
        </p:blipFill>
        <p:spPr bwMode="auto">
          <a:xfrm>
            <a:off x="1428750" y="425450"/>
            <a:ext cx="1439863" cy="885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cxnSp>
        <p:nvCxnSpPr>
          <p:cNvPr id="50180" name="直接连接符 12"/>
          <p:cNvCxnSpPr>
            <a:cxnSpLocks noChangeShapeType="1"/>
          </p:cNvCxnSpPr>
          <p:nvPr/>
        </p:nvCxnSpPr>
        <p:spPr bwMode="auto">
          <a:xfrm>
            <a:off x="287338" y="1412875"/>
            <a:ext cx="8605837" cy="0"/>
          </a:xfrm>
          <a:prstGeom prst="line">
            <a:avLst/>
          </a:prstGeom>
          <a:noFill/>
          <a:ln w="25400" cap="flat" cmpd="sng">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50181" name="内容占位符 2"/>
          <p:cNvSpPr>
            <a:spLocks noGrp="1" noChangeArrowheads="1"/>
          </p:cNvSpPr>
          <p:nvPr/>
        </p:nvSpPr>
        <p:spPr bwMode="auto">
          <a:xfrm>
            <a:off x="660400" y="1685925"/>
            <a:ext cx="7823200" cy="45386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defTabSz="0" eaLnBrk="1" hangingPunct="1">
              <a:lnSpc>
                <a:spcPct val="150000"/>
              </a:lnSpc>
              <a:spcBef>
                <a:spcPct val="50000"/>
              </a:spcBef>
              <a:buFontTx/>
              <a:buNone/>
            </a:pPr>
            <a:r>
              <a:rPr lang="zh-CN" sz="2800">
                <a:latin typeface="黑体" pitchFamily="49" charset="-122"/>
                <a:ea typeface="黑体" pitchFamily="49" charset="-122"/>
                <a:sym typeface="Calibri" pitchFamily="34" charset="0"/>
              </a:rPr>
              <a:t>胜任交互式任务所需的响应时间（通常为亚秒级）</a:t>
            </a:r>
          </a:p>
          <a:p>
            <a:pPr defTabSz="0" eaLnBrk="1" hangingPunct="1">
              <a:lnSpc>
                <a:spcPct val="150000"/>
              </a:lnSpc>
              <a:spcBef>
                <a:spcPct val="50000"/>
              </a:spcBef>
              <a:buFontTx/>
              <a:buNone/>
            </a:pPr>
            <a:r>
              <a:rPr lang="zh-CN" sz="2800">
                <a:latin typeface="黑体" pitchFamily="49" charset="-122"/>
                <a:ea typeface="黑体" pitchFamily="49" charset="-122"/>
                <a:sym typeface="Calibri" pitchFamily="34" charset="0"/>
              </a:rPr>
              <a:t>大尺度数据的索引</a:t>
            </a:r>
          </a:p>
          <a:p>
            <a:pPr defTabSz="0" eaLnBrk="1" hangingPunct="1">
              <a:lnSpc>
                <a:spcPct val="150000"/>
              </a:lnSpc>
              <a:spcBef>
                <a:spcPct val="50000"/>
              </a:spcBef>
              <a:buFontTx/>
              <a:buNone/>
            </a:pPr>
            <a:r>
              <a:rPr lang="zh-CN" sz="2800">
                <a:latin typeface="黑体" pitchFamily="49" charset="-122"/>
                <a:ea typeface="黑体" pitchFamily="49" charset="-122"/>
                <a:sym typeface="Calibri" pitchFamily="34" charset="0"/>
              </a:rPr>
              <a:t>构建数据间的语意关系</a:t>
            </a:r>
          </a:p>
          <a:p>
            <a:pPr defTabSz="0" eaLnBrk="1" hangingPunct="1">
              <a:lnSpc>
                <a:spcPct val="150000"/>
              </a:lnSpc>
              <a:spcBef>
                <a:spcPct val="50000"/>
              </a:spcBef>
              <a:buFontTx/>
              <a:buNone/>
            </a:pPr>
            <a:endParaRPr lang="zh-CN" altLang="zh-CN" sz="2800">
              <a:latin typeface="黑体" pitchFamily="49" charset="-122"/>
              <a:ea typeface="黑体" pitchFamily="49" charset="-122"/>
              <a:sym typeface="Calibri" pitchFamily="34" charset="0"/>
            </a:endParaRPr>
          </a:p>
        </p:txBody>
      </p:sp>
      <p:pic>
        <p:nvPicPr>
          <p:cNvPr id="50182" name="图片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35850" y="5105400"/>
            <a:ext cx="1181100" cy="1041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170900051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标题 1"/>
          <p:cNvSpPr>
            <a:spLocks noGrp="1" noChangeArrowheads="1"/>
          </p:cNvSpPr>
          <p:nvPr>
            <p:ph type="ctrTitle"/>
          </p:nvPr>
        </p:nvSpPr>
        <p:spPr>
          <a:xfrm>
            <a:off x="533400" y="355600"/>
            <a:ext cx="8229600" cy="990600"/>
          </a:xfrm>
          <a:ln/>
          <a:extLst>
            <a:ext uri="{91240B29-F687-4F45-9708-019B960494DF}">
              <a14:hiddenLine xmlns:a14="http://schemas.microsoft.com/office/drawing/2010/main" w="9525">
                <a:solidFill>
                  <a:srgbClr val="000000"/>
                </a:solidFill>
                <a:miter lim="800000"/>
                <a:headEnd/>
                <a:tailEnd/>
              </a14:hiddenLine>
            </a:ext>
          </a:extLst>
        </p:spPr>
        <p:txBody>
          <a:bodyPr/>
          <a:lstStyle/>
          <a:p>
            <a:pPr marL="0" indent="0"/>
            <a:r>
              <a:rPr lang="zh-CN" altLang="en-US">
                <a:ea typeface="黑体" pitchFamily="49" charset="-122"/>
              </a:rPr>
              <a:t>NoSQL数据库</a:t>
            </a:r>
          </a:p>
        </p:txBody>
      </p:sp>
      <p:pic>
        <p:nvPicPr>
          <p:cNvPr id="51203" name="图片 4"/>
          <p:cNvPicPr>
            <a:picLocks noChangeAspect="1" noChangeArrowheads="1"/>
          </p:cNvPicPr>
          <p:nvPr/>
        </p:nvPicPr>
        <p:blipFill>
          <a:blip r:embed="rId2">
            <a:extLst>
              <a:ext uri="{28A0092B-C50C-407E-A947-70E740481C1C}">
                <a14:useLocalDpi xmlns:a14="http://schemas.microsoft.com/office/drawing/2010/main" val="0"/>
              </a:ext>
            </a:extLst>
          </a:blip>
          <a:srcRect t="37080" r="2669"/>
          <a:stretch>
            <a:fillRect/>
          </a:stretch>
        </p:blipFill>
        <p:spPr bwMode="auto">
          <a:xfrm>
            <a:off x="1428750" y="425450"/>
            <a:ext cx="1439863" cy="885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cxnSp>
        <p:nvCxnSpPr>
          <p:cNvPr id="51204" name="直接连接符 12"/>
          <p:cNvCxnSpPr>
            <a:cxnSpLocks noChangeShapeType="1"/>
          </p:cNvCxnSpPr>
          <p:nvPr/>
        </p:nvCxnSpPr>
        <p:spPr bwMode="auto">
          <a:xfrm>
            <a:off x="287338" y="1412875"/>
            <a:ext cx="8605837" cy="0"/>
          </a:xfrm>
          <a:prstGeom prst="line">
            <a:avLst/>
          </a:prstGeom>
          <a:noFill/>
          <a:ln w="25400" cap="flat" cmpd="sng">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51205" name="内容占位符 2"/>
          <p:cNvSpPr>
            <a:spLocks noGrp="1" noChangeArrowheads="1"/>
          </p:cNvSpPr>
          <p:nvPr/>
        </p:nvSpPr>
        <p:spPr bwMode="auto">
          <a:xfrm>
            <a:off x="660400" y="1685925"/>
            <a:ext cx="7823200" cy="45386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defTabSz="0" eaLnBrk="1" hangingPunct="1">
              <a:lnSpc>
                <a:spcPct val="150000"/>
              </a:lnSpc>
              <a:spcBef>
                <a:spcPct val="50000"/>
              </a:spcBef>
              <a:buFontTx/>
              <a:buNone/>
            </a:pPr>
            <a:r>
              <a:rPr lang="zh-CN" altLang="zh-CN" sz="2800">
                <a:latin typeface="黑体" pitchFamily="49" charset="-122"/>
                <a:ea typeface="黑体" pitchFamily="49" charset="-122"/>
                <a:sym typeface="Calibri" pitchFamily="34" charset="0"/>
              </a:rPr>
              <a:t>“Not Only SQL”</a:t>
            </a:r>
            <a:r>
              <a:rPr lang="zh-CN" sz="2800">
                <a:latin typeface="黑体" pitchFamily="49" charset="-122"/>
                <a:ea typeface="黑体" pitchFamily="49" charset="-122"/>
                <a:sym typeface="Calibri" pitchFamily="34" charset="0"/>
              </a:rPr>
              <a:t>（不仅仅是</a:t>
            </a:r>
            <a:r>
              <a:rPr lang="zh-CN" altLang="zh-CN" sz="2800">
                <a:latin typeface="黑体" pitchFamily="49" charset="-122"/>
                <a:ea typeface="黑体" pitchFamily="49" charset="-122"/>
                <a:sym typeface="Calibri" pitchFamily="34" charset="0"/>
              </a:rPr>
              <a:t>SQL</a:t>
            </a:r>
            <a:r>
              <a:rPr lang="zh-CN" sz="2800">
                <a:latin typeface="黑体" pitchFamily="49" charset="-122"/>
                <a:ea typeface="黑体" pitchFamily="49" charset="-122"/>
                <a:sym typeface="Calibri" pitchFamily="34" charset="0"/>
              </a:rPr>
              <a:t>）</a:t>
            </a:r>
          </a:p>
          <a:p>
            <a:pPr defTabSz="0" eaLnBrk="1" hangingPunct="1">
              <a:lnSpc>
                <a:spcPct val="150000"/>
              </a:lnSpc>
              <a:spcBef>
                <a:spcPct val="50000"/>
              </a:spcBef>
              <a:buFontTx/>
              <a:buNone/>
            </a:pPr>
            <a:r>
              <a:rPr lang="zh-CN" sz="2800">
                <a:latin typeface="黑体" pitchFamily="49" charset="-122"/>
                <a:ea typeface="黑体" pitchFamily="49" charset="-122"/>
                <a:sym typeface="Calibri" pitchFamily="34" charset="0"/>
              </a:rPr>
              <a:t>面向海量数据（并且数据不需要关系模型）</a:t>
            </a:r>
          </a:p>
          <a:p>
            <a:pPr defTabSz="0" eaLnBrk="1" hangingPunct="1">
              <a:lnSpc>
                <a:spcPct val="150000"/>
              </a:lnSpc>
              <a:spcBef>
                <a:spcPct val="50000"/>
              </a:spcBef>
              <a:buFontTx/>
              <a:buNone/>
            </a:pPr>
            <a:r>
              <a:rPr lang="zh-CN" sz="2800">
                <a:latin typeface="黑体" pitchFamily="49" charset="-122"/>
                <a:ea typeface="黑体" pitchFamily="49" charset="-122"/>
                <a:sym typeface="Calibri" pitchFamily="34" charset="0"/>
              </a:rPr>
              <a:t>通常不使用表结构，并且不使用</a:t>
            </a:r>
            <a:r>
              <a:rPr lang="zh-CN" altLang="zh-CN" sz="2800">
                <a:latin typeface="黑体" pitchFamily="49" charset="-122"/>
                <a:ea typeface="黑体" pitchFamily="49" charset="-122"/>
                <a:sym typeface="Calibri" pitchFamily="34" charset="0"/>
              </a:rPr>
              <a:t>SQL</a:t>
            </a:r>
            <a:r>
              <a:rPr lang="zh-CN" sz="2800">
                <a:latin typeface="黑体" pitchFamily="49" charset="-122"/>
                <a:ea typeface="黑体" pitchFamily="49" charset="-122"/>
                <a:sym typeface="Calibri" pitchFamily="34" charset="0"/>
              </a:rPr>
              <a:t>进行查询</a:t>
            </a:r>
          </a:p>
          <a:p>
            <a:pPr defTabSz="0" eaLnBrk="1" hangingPunct="1">
              <a:lnSpc>
                <a:spcPct val="150000"/>
              </a:lnSpc>
              <a:spcBef>
                <a:spcPct val="50000"/>
              </a:spcBef>
              <a:buFontTx/>
              <a:buNone/>
            </a:pPr>
            <a:endParaRPr lang="zh-CN" sz="2800">
              <a:latin typeface="黑体" pitchFamily="49" charset="-122"/>
              <a:ea typeface="黑体" pitchFamily="49" charset="-122"/>
              <a:sym typeface="Calibri" pitchFamily="34" charset="0"/>
            </a:endParaRPr>
          </a:p>
          <a:p>
            <a:pPr defTabSz="0" eaLnBrk="1" hangingPunct="1">
              <a:lnSpc>
                <a:spcPct val="120000"/>
              </a:lnSpc>
              <a:spcBef>
                <a:spcPct val="50000"/>
              </a:spcBef>
              <a:buFontTx/>
              <a:buNone/>
            </a:pPr>
            <a:endParaRPr lang="zh-CN" altLang="zh-CN" sz="2800">
              <a:latin typeface="黑体" pitchFamily="49" charset="-122"/>
              <a:ea typeface="黑体" pitchFamily="49" charset="-122"/>
              <a:sym typeface="Calibri" pitchFamily="34" charset="0"/>
            </a:endParaRPr>
          </a:p>
        </p:txBody>
      </p:sp>
      <p:pic>
        <p:nvPicPr>
          <p:cNvPr id="51206" name="图片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35850" y="5105400"/>
            <a:ext cx="1181100" cy="1041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227365120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标题 1"/>
          <p:cNvSpPr>
            <a:spLocks noGrp="1" noChangeArrowheads="1"/>
          </p:cNvSpPr>
          <p:nvPr>
            <p:ph type="ctrTitle"/>
          </p:nvPr>
        </p:nvSpPr>
        <p:spPr>
          <a:xfrm>
            <a:off x="533400" y="355600"/>
            <a:ext cx="8229600" cy="990600"/>
          </a:xfrm>
          <a:ln/>
          <a:extLst>
            <a:ext uri="{91240B29-F687-4F45-9708-019B960494DF}">
              <a14:hiddenLine xmlns:a14="http://schemas.microsoft.com/office/drawing/2010/main" w="9525">
                <a:solidFill>
                  <a:srgbClr val="000000"/>
                </a:solidFill>
                <a:miter lim="800000"/>
                <a:headEnd/>
                <a:tailEnd/>
              </a14:hiddenLine>
            </a:ext>
          </a:extLst>
        </p:spPr>
        <p:txBody>
          <a:bodyPr/>
          <a:lstStyle/>
          <a:p>
            <a:pPr marL="0" indent="0"/>
            <a:r>
              <a:rPr lang="zh-CN" altLang="en-US">
                <a:ea typeface="黑体" pitchFamily="49" charset="-122"/>
              </a:rPr>
              <a:t>  NoSQL数据库实例</a:t>
            </a:r>
          </a:p>
        </p:txBody>
      </p:sp>
      <p:pic>
        <p:nvPicPr>
          <p:cNvPr id="52227" name="图片 4"/>
          <p:cNvPicPr>
            <a:picLocks noChangeAspect="1" noChangeArrowheads="1"/>
          </p:cNvPicPr>
          <p:nvPr/>
        </p:nvPicPr>
        <p:blipFill>
          <a:blip r:embed="rId2">
            <a:extLst>
              <a:ext uri="{28A0092B-C50C-407E-A947-70E740481C1C}">
                <a14:useLocalDpi xmlns:a14="http://schemas.microsoft.com/office/drawing/2010/main" val="0"/>
              </a:ext>
            </a:extLst>
          </a:blip>
          <a:srcRect t="37080" r="2669"/>
          <a:stretch>
            <a:fillRect/>
          </a:stretch>
        </p:blipFill>
        <p:spPr bwMode="auto">
          <a:xfrm>
            <a:off x="1244600" y="425450"/>
            <a:ext cx="1441450" cy="885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cxnSp>
        <p:nvCxnSpPr>
          <p:cNvPr id="52228" name="直接连接符 12"/>
          <p:cNvCxnSpPr>
            <a:cxnSpLocks noChangeShapeType="1"/>
          </p:cNvCxnSpPr>
          <p:nvPr/>
        </p:nvCxnSpPr>
        <p:spPr bwMode="auto">
          <a:xfrm>
            <a:off x="287338" y="1412875"/>
            <a:ext cx="8605837" cy="0"/>
          </a:xfrm>
          <a:prstGeom prst="line">
            <a:avLst/>
          </a:prstGeom>
          <a:noFill/>
          <a:ln w="25400" cap="flat" cmpd="sng">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52229" name="内容占位符 2"/>
          <p:cNvSpPr>
            <a:spLocks noGrp="1" noChangeArrowheads="1"/>
          </p:cNvSpPr>
          <p:nvPr/>
        </p:nvSpPr>
        <p:spPr bwMode="auto">
          <a:xfrm>
            <a:off x="450850" y="1612900"/>
            <a:ext cx="8242300" cy="4540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defTabSz="0" eaLnBrk="1" hangingPunct="1">
              <a:lnSpc>
                <a:spcPct val="125000"/>
              </a:lnSpc>
              <a:spcBef>
                <a:spcPct val="20000"/>
              </a:spcBef>
              <a:buFontTx/>
              <a:buNone/>
            </a:pPr>
            <a:r>
              <a:rPr lang="zh-CN" altLang="en-US" sz="2600">
                <a:latin typeface="黑体" pitchFamily="49" charset="-122"/>
                <a:ea typeface="黑体" pitchFamily="49" charset="-122"/>
                <a:sym typeface="Calibri" pitchFamily="34" charset="0"/>
              </a:rPr>
              <a:t>文档存储	– CouchDB</a:t>
            </a:r>
          </a:p>
          <a:p>
            <a:pPr defTabSz="0" eaLnBrk="1" hangingPunct="1">
              <a:lnSpc>
                <a:spcPct val="125000"/>
              </a:lnSpc>
              <a:spcBef>
                <a:spcPct val="20000"/>
              </a:spcBef>
              <a:buFontTx/>
              <a:buNone/>
            </a:pPr>
            <a:r>
              <a:rPr lang="zh-CN" altLang="en-US" sz="2600">
                <a:latin typeface="黑体" pitchFamily="49" charset="-122"/>
                <a:ea typeface="黑体" pitchFamily="49" charset="-122"/>
                <a:sym typeface="Calibri" pitchFamily="34" charset="0"/>
              </a:rPr>
              <a:t>图结构存储	– Neo4j</a:t>
            </a:r>
          </a:p>
          <a:p>
            <a:pPr defTabSz="0" eaLnBrk="1" hangingPunct="1">
              <a:lnSpc>
                <a:spcPct val="125000"/>
              </a:lnSpc>
              <a:spcBef>
                <a:spcPct val="20000"/>
              </a:spcBef>
              <a:buFontTx/>
              <a:buNone/>
            </a:pPr>
            <a:r>
              <a:rPr lang="zh-CN" altLang="en-US" sz="2600">
                <a:latin typeface="黑体" pitchFamily="49" charset="-122"/>
                <a:ea typeface="黑体" pitchFamily="49" charset="-122"/>
                <a:sym typeface="Calibri" pitchFamily="34" charset="0"/>
              </a:rPr>
              <a:t>键-值存储	– Redis（内存数据库）, MongoDB（磁盘数据库）</a:t>
            </a:r>
          </a:p>
          <a:p>
            <a:pPr defTabSz="0" eaLnBrk="1" hangingPunct="1">
              <a:lnSpc>
                <a:spcPct val="125000"/>
              </a:lnSpc>
              <a:spcBef>
                <a:spcPct val="20000"/>
              </a:spcBef>
              <a:buFontTx/>
              <a:buNone/>
            </a:pPr>
            <a:r>
              <a:rPr lang="zh-CN" altLang="en-US" sz="2600">
                <a:latin typeface="黑体" pitchFamily="49" charset="-122"/>
                <a:ea typeface="黑体" pitchFamily="49" charset="-122"/>
                <a:sym typeface="Calibri" pitchFamily="34" charset="0"/>
              </a:rPr>
              <a:t>表格数据	– Apache HBase (基于Hadoop)</a:t>
            </a:r>
          </a:p>
        </p:txBody>
      </p:sp>
      <p:pic>
        <p:nvPicPr>
          <p:cNvPr id="52230" name="Picture 2" descr="Z:\信息可视化课程建设\Class3\materials\hbas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92950" y="4816475"/>
            <a:ext cx="1649413" cy="1149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52231" name="Picture 3" descr="Z:\信息可视化课程建设\Class3\materials\mongodb.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71775" y="5330825"/>
            <a:ext cx="2409825" cy="822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52232" name="Picture 4" descr="Z:\信息可视化课程建设\Class3\materials\neo4j.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43163" y="4686300"/>
            <a:ext cx="1419225" cy="600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52233" name="Picture 5" descr="Z:\信息可视化课程建设\Class3\materials\redis.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35600" y="4662488"/>
            <a:ext cx="1336675" cy="12080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52234" name="Picture 6" descr="Z:\信息可视化课程建设\Class3\materials\couchdb.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3850" y="4662488"/>
            <a:ext cx="1771650" cy="1457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337944898"/>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标题 1"/>
          <p:cNvSpPr>
            <a:spLocks noGrp="1" noChangeArrowheads="1"/>
          </p:cNvSpPr>
          <p:nvPr>
            <p:ph type="ctrTitle"/>
          </p:nvPr>
        </p:nvSpPr>
        <p:spPr>
          <a:xfrm>
            <a:off x="533400" y="355600"/>
            <a:ext cx="8229600" cy="990600"/>
          </a:xfrm>
          <a:ln/>
          <a:extLst>
            <a:ext uri="{91240B29-F687-4F45-9708-019B960494DF}">
              <a14:hiddenLine xmlns:a14="http://schemas.microsoft.com/office/drawing/2010/main" w="9525">
                <a:solidFill>
                  <a:srgbClr val="000000"/>
                </a:solidFill>
                <a:miter lim="800000"/>
                <a:headEnd/>
                <a:tailEnd/>
              </a14:hiddenLine>
            </a:ext>
          </a:extLst>
        </p:spPr>
        <p:txBody>
          <a:bodyPr/>
          <a:lstStyle/>
          <a:p>
            <a:pPr marL="0" indent="0"/>
            <a:r>
              <a:rPr lang="zh-CN" altLang="en-US">
                <a:ea typeface="黑体" pitchFamily="49" charset="-122"/>
              </a:rPr>
              <a:t>数据仓库</a:t>
            </a:r>
          </a:p>
        </p:txBody>
      </p:sp>
      <p:pic>
        <p:nvPicPr>
          <p:cNvPr id="53251" name="图片 4"/>
          <p:cNvPicPr>
            <a:picLocks noChangeAspect="1" noChangeArrowheads="1"/>
          </p:cNvPicPr>
          <p:nvPr/>
        </p:nvPicPr>
        <p:blipFill>
          <a:blip r:embed="rId2">
            <a:extLst>
              <a:ext uri="{28A0092B-C50C-407E-A947-70E740481C1C}">
                <a14:useLocalDpi xmlns:a14="http://schemas.microsoft.com/office/drawing/2010/main" val="0"/>
              </a:ext>
            </a:extLst>
          </a:blip>
          <a:srcRect t="37080" r="2669"/>
          <a:stretch>
            <a:fillRect/>
          </a:stretch>
        </p:blipFill>
        <p:spPr bwMode="auto">
          <a:xfrm>
            <a:off x="1428750" y="425450"/>
            <a:ext cx="1439863" cy="885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cxnSp>
        <p:nvCxnSpPr>
          <p:cNvPr id="53252" name="直接连接符 12"/>
          <p:cNvCxnSpPr>
            <a:cxnSpLocks noChangeShapeType="1"/>
          </p:cNvCxnSpPr>
          <p:nvPr/>
        </p:nvCxnSpPr>
        <p:spPr bwMode="auto">
          <a:xfrm>
            <a:off x="287338" y="1412875"/>
            <a:ext cx="8605837" cy="0"/>
          </a:xfrm>
          <a:prstGeom prst="line">
            <a:avLst/>
          </a:prstGeom>
          <a:noFill/>
          <a:ln w="25400" cap="flat" cmpd="sng">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53253" name="内容占位符 2"/>
          <p:cNvSpPr>
            <a:spLocks noGrp="1" noChangeArrowheads="1"/>
          </p:cNvSpPr>
          <p:nvPr/>
        </p:nvSpPr>
        <p:spPr bwMode="auto">
          <a:xfrm>
            <a:off x="381000" y="1543050"/>
            <a:ext cx="8382000" cy="4683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defTabSz="0" eaLnBrk="1" hangingPunct="1">
              <a:lnSpc>
                <a:spcPct val="125000"/>
              </a:lnSpc>
              <a:spcBef>
                <a:spcPct val="20000"/>
              </a:spcBef>
              <a:buFontTx/>
              <a:buNone/>
            </a:pPr>
            <a:r>
              <a:rPr lang="zh-CN" altLang="zh-CN" sz="2400">
                <a:latin typeface="黑体" pitchFamily="49" charset="-122"/>
                <a:ea typeface="黑体" pitchFamily="49" charset="-122"/>
                <a:sym typeface="Calibri" pitchFamily="34" charset="0"/>
              </a:rPr>
              <a:t>A data warehouse is a subject-oriented, integrated, time-varient, and nonvolatile collection of data in support of management’s decision making process.</a:t>
            </a:r>
          </a:p>
          <a:p>
            <a:pPr defTabSz="0" eaLnBrk="1" hangingPunct="1">
              <a:lnSpc>
                <a:spcPct val="125000"/>
              </a:lnSpc>
              <a:spcBef>
                <a:spcPct val="20000"/>
              </a:spcBef>
              <a:buFontTx/>
              <a:buNone/>
            </a:pPr>
            <a:r>
              <a:rPr lang="zh-CN" sz="2400">
                <a:latin typeface="黑体" pitchFamily="49" charset="-122"/>
                <a:ea typeface="黑体" pitchFamily="49" charset="-122"/>
                <a:sym typeface="Calibri" pitchFamily="34" charset="0"/>
              </a:rPr>
              <a:t>（数据仓库是面向主题的、已整合的、时变且稳定的数据集合，用来支持管理的决策过程。）</a:t>
            </a:r>
          </a:p>
          <a:p>
            <a:pPr defTabSz="0" eaLnBrk="1" hangingPunct="1">
              <a:lnSpc>
                <a:spcPct val="125000"/>
              </a:lnSpc>
              <a:spcBef>
                <a:spcPct val="20000"/>
              </a:spcBef>
              <a:buFontTx/>
              <a:buNone/>
            </a:pPr>
            <a:r>
              <a:rPr lang="zh-CN" altLang="zh-CN" sz="2400">
                <a:latin typeface="黑体" pitchFamily="49" charset="-122"/>
                <a:ea typeface="黑体" pitchFamily="49" charset="-122"/>
                <a:sym typeface="Calibri" pitchFamily="34" charset="0"/>
              </a:rPr>
              <a:t>--W. H. Inmon, “Building the Data Warehouse”. 1996.</a:t>
            </a:r>
          </a:p>
        </p:txBody>
      </p:sp>
      <p:pic>
        <p:nvPicPr>
          <p:cNvPr id="53254" name="图片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35850" y="5105400"/>
            <a:ext cx="1181100" cy="1041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53255" name="Can 10"/>
          <p:cNvSpPr>
            <a:spLocks noChangeArrowheads="1"/>
          </p:cNvSpPr>
          <p:nvPr/>
        </p:nvSpPr>
        <p:spPr bwMode="auto">
          <a:xfrm>
            <a:off x="3314700" y="4686300"/>
            <a:ext cx="2263775" cy="1368425"/>
          </a:xfrm>
          <a:prstGeom prst="can">
            <a:avLst>
              <a:gd name="adj" fmla="val 25000"/>
            </a:avLst>
          </a:prstGeom>
          <a:gradFill rotWithShape="1">
            <a:gsLst>
              <a:gs pos="0">
                <a:srgbClr val="EDEDED"/>
              </a:gs>
              <a:gs pos="64998">
                <a:srgbClr val="D0D0D0"/>
              </a:gs>
              <a:gs pos="100000">
                <a:srgbClr val="BCBCBC"/>
              </a:gs>
            </a:gsLst>
            <a:lin ang="5400000" scaled="1"/>
          </a:gradFill>
          <a:ln w="9525" cap="flat" cmpd="sng">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r>
              <a:rPr lang="zh-CN" altLang="en-US" sz="1600">
                <a:solidFill>
                  <a:srgbClr val="000000"/>
                </a:solidFill>
                <a:ea typeface="黑体" pitchFamily="49" charset="-122"/>
                <a:sym typeface="Calibri" pitchFamily="34" charset="0"/>
              </a:rPr>
              <a:t>数据仓库</a:t>
            </a:r>
          </a:p>
        </p:txBody>
      </p:sp>
    </p:spTree>
    <p:extLst>
      <p:ext uri="{BB962C8B-B14F-4D97-AF65-F5344CB8AC3E}">
        <p14:creationId xmlns:p14="http://schemas.microsoft.com/office/powerpoint/2010/main" val="132230787"/>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标题 1"/>
          <p:cNvSpPr>
            <a:spLocks noGrp="1" noChangeArrowheads="1"/>
          </p:cNvSpPr>
          <p:nvPr>
            <p:ph type="ctrTitle"/>
          </p:nvPr>
        </p:nvSpPr>
        <p:spPr>
          <a:xfrm>
            <a:off x="533400" y="355600"/>
            <a:ext cx="8229600" cy="990600"/>
          </a:xfrm>
          <a:ln/>
          <a:extLst>
            <a:ext uri="{91240B29-F687-4F45-9708-019B960494DF}">
              <a14:hiddenLine xmlns:a14="http://schemas.microsoft.com/office/drawing/2010/main" w="9525">
                <a:solidFill>
                  <a:srgbClr val="000000"/>
                </a:solidFill>
                <a:miter lim="800000"/>
                <a:headEnd/>
                <a:tailEnd/>
              </a14:hiddenLine>
            </a:ext>
          </a:extLst>
        </p:spPr>
        <p:txBody>
          <a:bodyPr/>
          <a:lstStyle/>
          <a:p>
            <a:pPr marL="0" indent="0"/>
            <a:r>
              <a:rPr lang="zh-CN" altLang="en-US">
                <a:ea typeface="黑体" pitchFamily="49" charset="-122"/>
              </a:rPr>
              <a:t>数据仓库</a:t>
            </a:r>
          </a:p>
        </p:txBody>
      </p:sp>
      <p:pic>
        <p:nvPicPr>
          <p:cNvPr id="54275" name="图片 4"/>
          <p:cNvPicPr>
            <a:picLocks noChangeAspect="1" noChangeArrowheads="1"/>
          </p:cNvPicPr>
          <p:nvPr/>
        </p:nvPicPr>
        <p:blipFill>
          <a:blip r:embed="rId2">
            <a:extLst>
              <a:ext uri="{28A0092B-C50C-407E-A947-70E740481C1C}">
                <a14:useLocalDpi xmlns:a14="http://schemas.microsoft.com/office/drawing/2010/main" val="0"/>
              </a:ext>
            </a:extLst>
          </a:blip>
          <a:srcRect t="37080" r="2669"/>
          <a:stretch>
            <a:fillRect/>
          </a:stretch>
        </p:blipFill>
        <p:spPr bwMode="auto">
          <a:xfrm>
            <a:off x="1428750" y="425450"/>
            <a:ext cx="1439863" cy="885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cxnSp>
        <p:nvCxnSpPr>
          <p:cNvPr id="54276" name="直接连接符 12"/>
          <p:cNvCxnSpPr>
            <a:cxnSpLocks noChangeShapeType="1"/>
          </p:cNvCxnSpPr>
          <p:nvPr/>
        </p:nvCxnSpPr>
        <p:spPr bwMode="auto">
          <a:xfrm>
            <a:off x="287338" y="1412875"/>
            <a:ext cx="8605837" cy="0"/>
          </a:xfrm>
          <a:prstGeom prst="line">
            <a:avLst/>
          </a:prstGeom>
          <a:noFill/>
          <a:ln w="25400" cap="flat" cmpd="sng">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54277" name="内容占位符 2"/>
          <p:cNvSpPr>
            <a:spLocks noGrp="1" noChangeArrowheads="1"/>
          </p:cNvSpPr>
          <p:nvPr/>
        </p:nvSpPr>
        <p:spPr bwMode="auto">
          <a:xfrm>
            <a:off x="381000" y="1543050"/>
            <a:ext cx="8382000" cy="4683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defTabSz="0" eaLnBrk="1" hangingPunct="1">
              <a:lnSpc>
                <a:spcPct val="125000"/>
              </a:lnSpc>
              <a:spcBef>
                <a:spcPct val="20000"/>
              </a:spcBef>
              <a:buFontTx/>
              <a:buNone/>
            </a:pPr>
            <a:r>
              <a:rPr lang="zh-CN" altLang="zh-CN" sz="2400">
                <a:latin typeface="黑体" pitchFamily="49" charset="-122"/>
                <a:ea typeface="黑体" pitchFamily="49" charset="-122"/>
                <a:sym typeface="Calibri" pitchFamily="34" charset="0"/>
              </a:rPr>
              <a:t>Loosely Speaking, a data warehouse refers to a data repository that is maintained separately from an organization’s operational databases.</a:t>
            </a:r>
          </a:p>
          <a:p>
            <a:pPr defTabSz="0" eaLnBrk="1" hangingPunct="1">
              <a:lnSpc>
                <a:spcPct val="125000"/>
              </a:lnSpc>
              <a:spcBef>
                <a:spcPct val="20000"/>
              </a:spcBef>
              <a:buFontTx/>
              <a:buNone/>
            </a:pPr>
            <a:r>
              <a:rPr lang="zh-CN" sz="2400">
                <a:latin typeface="黑体" pitchFamily="49" charset="-122"/>
                <a:ea typeface="黑体" pitchFamily="49" charset="-122"/>
                <a:sym typeface="Calibri" pitchFamily="34" charset="0"/>
              </a:rPr>
              <a:t>（概括地讲，数据仓库指与企业功能数据库分离维护的数据贮藏系统。）</a:t>
            </a:r>
          </a:p>
          <a:p>
            <a:pPr defTabSz="0" eaLnBrk="1" hangingPunct="1">
              <a:lnSpc>
                <a:spcPct val="125000"/>
              </a:lnSpc>
              <a:spcBef>
                <a:spcPct val="20000"/>
              </a:spcBef>
              <a:buFontTx/>
              <a:buNone/>
            </a:pPr>
            <a:endParaRPr lang="zh-CN" sz="2400">
              <a:latin typeface="黑体" pitchFamily="49" charset="-122"/>
              <a:ea typeface="黑体" pitchFamily="49" charset="-122"/>
              <a:sym typeface="Calibri" pitchFamily="34" charset="0"/>
            </a:endParaRPr>
          </a:p>
          <a:p>
            <a:pPr defTabSz="0" eaLnBrk="1" hangingPunct="1">
              <a:lnSpc>
                <a:spcPct val="125000"/>
              </a:lnSpc>
              <a:spcBef>
                <a:spcPct val="20000"/>
              </a:spcBef>
              <a:buFontTx/>
              <a:buNone/>
            </a:pPr>
            <a:r>
              <a:rPr lang="zh-CN" altLang="zh-CN" i="1">
                <a:solidFill>
                  <a:srgbClr val="7F7F7F"/>
                </a:solidFill>
                <a:sym typeface="宋体" pitchFamily="2" charset="-122"/>
              </a:rPr>
              <a:t>--H. Jiawei and M. Kamber, </a:t>
            </a:r>
            <a:r>
              <a:rPr lang="zh-CN" altLang="zh-CN" i="1">
                <a:solidFill>
                  <a:srgbClr val="7F7F7F"/>
                </a:solidFill>
                <a:latin typeface="Arial"/>
                <a:sym typeface="宋体" pitchFamily="2" charset="-122"/>
              </a:rPr>
              <a:t>“</a:t>
            </a:r>
            <a:r>
              <a:rPr lang="zh-CN" altLang="zh-CN" i="1">
                <a:solidFill>
                  <a:srgbClr val="7F7F7F"/>
                </a:solidFill>
                <a:sym typeface="宋体" pitchFamily="2" charset="-122"/>
              </a:rPr>
              <a:t>Data Mining: Concepts and Techniques</a:t>
            </a:r>
            <a:r>
              <a:rPr lang="zh-CN" altLang="zh-CN" i="1">
                <a:solidFill>
                  <a:srgbClr val="7F7F7F"/>
                </a:solidFill>
                <a:latin typeface="Arial"/>
                <a:sym typeface="宋体" pitchFamily="2" charset="-122"/>
              </a:rPr>
              <a:t>”</a:t>
            </a:r>
            <a:r>
              <a:rPr lang="zh-CN" altLang="zh-CN" i="1">
                <a:solidFill>
                  <a:srgbClr val="7F7F7F"/>
                </a:solidFill>
                <a:sym typeface="宋体" pitchFamily="2" charset="-122"/>
              </a:rPr>
              <a:t>, 3rd ed., 2011.</a:t>
            </a:r>
          </a:p>
        </p:txBody>
      </p:sp>
      <p:pic>
        <p:nvPicPr>
          <p:cNvPr id="54278" name="图片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35850" y="5105400"/>
            <a:ext cx="1181100" cy="1041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16080791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标题 1"/>
          <p:cNvSpPr>
            <a:spLocks noGrp="1" noChangeArrowheads="1"/>
          </p:cNvSpPr>
          <p:nvPr>
            <p:ph type="ctrTitle"/>
          </p:nvPr>
        </p:nvSpPr>
        <p:spPr>
          <a:xfrm>
            <a:off x="450850" y="355600"/>
            <a:ext cx="8229600" cy="990600"/>
          </a:xfrm>
          <a:ln/>
          <a:extLst>
            <a:ext uri="{91240B29-F687-4F45-9708-019B960494DF}">
              <a14:hiddenLine xmlns:a14="http://schemas.microsoft.com/office/drawing/2010/main" w="9525">
                <a:solidFill>
                  <a:srgbClr val="000000"/>
                </a:solidFill>
                <a:miter lim="800000"/>
                <a:headEnd/>
                <a:tailEnd/>
              </a14:hiddenLine>
            </a:ext>
          </a:extLst>
        </p:spPr>
        <p:txBody>
          <a:bodyPr/>
          <a:lstStyle/>
          <a:p>
            <a:pPr marL="0" indent="0"/>
            <a:r>
              <a:rPr lang="zh-CN" altLang="en-US">
                <a:ea typeface="黑体" pitchFamily="49" charset="-122"/>
              </a:rPr>
              <a:t>数据属性</a:t>
            </a:r>
          </a:p>
        </p:txBody>
      </p:sp>
      <p:sp>
        <p:nvSpPr>
          <p:cNvPr id="7171" name="内容占位符 2"/>
          <p:cNvSpPr>
            <a:spLocks noGrp="1" noChangeArrowheads="1"/>
          </p:cNvSpPr>
          <p:nvPr>
            <p:ph type="subTitle" idx="1"/>
          </p:nvPr>
        </p:nvSpPr>
        <p:spPr>
          <a:xfrm>
            <a:off x="450850" y="1682750"/>
            <a:ext cx="8242300" cy="4375150"/>
          </a:xfrm>
          <a:ln/>
          <a:extLst>
            <a:ext uri="{91240B29-F687-4F45-9708-019B960494DF}">
              <a14:hiddenLine xmlns:a14="http://schemas.microsoft.com/office/drawing/2010/main" w="9525">
                <a:solidFill>
                  <a:srgbClr val="000000"/>
                </a:solidFill>
                <a:miter lim="800000"/>
                <a:headEnd/>
                <a:tailEnd/>
              </a14:hiddenLine>
            </a:ext>
          </a:extLst>
        </p:spPr>
        <p:txBody>
          <a:bodyPr/>
          <a:lstStyle/>
          <a:p>
            <a:pPr algn="l">
              <a:lnSpc>
                <a:spcPct val="120000"/>
              </a:lnSpc>
              <a:spcAft>
                <a:spcPct val="35000"/>
              </a:spcAft>
            </a:pPr>
            <a:r>
              <a:rPr lang="zh-CN" sz="2800">
                <a:ea typeface="黑体" pitchFamily="49" charset="-122"/>
              </a:rPr>
              <a:t>数据对象的特征（</a:t>
            </a:r>
            <a:r>
              <a:rPr lang="zh-CN" altLang="zh-CN" sz="2800">
                <a:ea typeface="黑体" pitchFamily="49" charset="-122"/>
              </a:rPr>
              <a:t>Characteristics</a:t>
            </a:r>
            <a:r>
              <a:rPr lang="zh-CN" sz="2800">
                <a:ea typeface="黑体" pitchFamily="49" charset="-122"/>
              </a:rPr>
              <a:t>） 或特性 （</a:t>
            </a:r>
            <a:r>
              <a:rPr lang="zh-CN" altLang="zh-CN" sz="2800">
                <a:ea typeface="黑体" pitchFamily="49" charset="-122"/>
              </a:rPr>
              <a:t>feature</a:t>
            </a:r>
            <a:r>
              <a:rPr lang="zh-CN" sz="2800">
                <a:ea typeface="黑体" pitchFamily="49" charset="-122"/>
              </a:rPr>
              <a:t>）</a:t>
            </a:r>
          </a:p>
          <a:p>
            <a:pPr algn="l"/>
            <a:r>
              <a:rPr lang="zh-CN" sz="2800">
                <a:ea typeface="黑体" pitchFamily="49" charset="-122"/>
              </a:rPr>
              <a:t>别名：</a:t>
            </a:r>
          </a:p>
          <a:p>
            <a:pPr lvl="1" algn="l">
              <a:lnSpc>
                <a:spcPct val="120000"/>
              </a:lnSpc>
            </a:pPr>
            <a:r>
              <a:rPr lang="zh-CN" sz="2500">
                <a:ea typeface="黑体" pitchFamily="49" charset="-122"/>
              </a:rPr>
              <a:t>特征</a:t>
            </a:r>
          </a:p>
          <a:p>
            <a:pPr lvl="1" algn="l">
              <a:lnSpc>
                <a:spcPct val="120000"/>
              </a:lnSpc>
            </a:pPr>
            <a:r>
              <a:rPr lang="zh-CN" sz="2500">
                <a:ea typeface="黑体" pitchFamily="49" charset="-122"/>
              </a:rPr>
              <a:t>维度</a:t>
            </a:r>
          </a:p>
          <a:p>
            <a:pPr lvl="1" algn="l">
              <a:lnSpc>
                <a:spcPct val="120000"/>
              </a:lnSpc>
            </a:pPr>
            <a:r>
              <a:rPr lang="zh-CN" sz="2500">
                <a:ea typeface="黑体" pitchFamily="49" charset="-122"/>
              </a:rPr>
              <a:t>变量</a:t>
            </a:r>
          </a:p>
          <a:p>
            <a:pPr algn="l">
              <a:lnSpc>
                <a:spcPct val="140000"/>
              </a:lnSpc>
              <a:spcBef>
                <a:spcPct val="50000"/>
              </a:spcBef>
            </a:pPr>
            <a:r>
              <a:rPr lang="zh-CN" sz="2800">
                <a:ea typeface="黑体" pitchFamily="49" charset="-122"/>
              </a:rPr>
              <a:t>属性集合：属性向量</a:t>
            </a:r>
          </a:p>
        </p:txBody>
      </p:sp>
      <p:pic>
        <p:nvPicPr>
          <p:cNvPr id="7172" name="图片 4"/>
          <p:cNvPicPr>
            <a:picLocks noChangeAspect="1" noChangeArrowheads="1"/>
          </p:cNvPicPr>
          <p:nvPr/>
        </p:nvPicPr>
        <p:blipFill>
          <a:blip r:embed="rId2">
            <a:extLst>
              <a:ext uri="{28A0092B-C50C-407E-A947-70E740481C1C}">
                <a14:useLocalDpi xmlns:a14="http://schemas.microsoft.com/office/drawing/2010/main" val="0"/>
              </a:ext>
            </a:extLst>
          </a:blip>
          <a:srcRect t="37080" r="2669"/>
          <a:stretch>
            <a:fillRect/>
          </a:stretch>
        </p:blipFill>
        <p:spPr bwMode="auto">
          <a:xfrm>
            <a:off x="1638300" y="425450"/>
            <a:ext cx="1439863" cy="8842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cxnSp>
        <p:nvCxnSpPr>
          <p:cNvPr id="7173" name="直接连接符 12"/>
          <p:cNvCxnSpPr>
            <a:cxnSpLocks noChangeShapeType="1"/>
          </p:cNvCxnSpPr>
          <p:nvPr/>
        </p:nvCxnSpPr>
        <p:spPr bwMode="auto">
          <a:xfrm>
            <a:off x="287338" y="1412875"/>
            <a:ext cx="8605837" cy="0"/>
          </a:xfrm>
          <a:prstGeom prst="line">
            <a:avLst/>
          </a:prstGeom>
          <a:noFill/>
          <a:ln w="25400" cap="flat" cmpd="sng">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pic>
        <p:nvPicPr>
          <p:cNvPr id="7174" name="图片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35850" y="5105400"/>
            <a:ext cx="1181100" cy="1041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238516456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5298" name="直接连接符 12"/>
          <p:cNvCxnSpPr>
            <a:cxnSpLocks noChangeShapeType="1"/>
          </p:cNvCxnSpPr>
          <p:nvPr/>
        </p:nvCxnSpPr>
        <p:spPr bwMode="auto">
          <a:xfrm>
            <a:off x="287338" y="1412875"/>
            <a:ext cx="8605837" cy="0"/>
          </a:xfrm>
          <a:prstGeom prst="line">
            <a:avLst/>
          </a:prstGeom>
          <a:noFill/>
          <a:ln w="25400" cap="flat" cmpd="sng">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pic>
        <p:nvPicPr>
          <p:cNvPr id="55299" name="图片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35850" y="5105400"/>
            <a:ext cx="1181100" cy="1041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55300" name="标题 1"/>
          <p:cNvSpPr>
            <a:spLocks noGrp="1" noChangeArrowheads="1"/>
          </p:cNvSpPr>
          <p:nvPr/>
        </p:nvSpPr>
        <p:spPr bwMode="auto">
          <a:xfrm>
            <a:off x="730250" y="355600"/>
            <a:ext cx="8229600" cy="990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ctr" defTabSz="0" eaLnBrk="1" hangingPunct="1">
              <a:buSzPct val="130000"/>
              <a:buFontTx/>
              <a:buNone/>
            </a:pPr>
            <a:r>
              <a:rPr lang="zh-CN" altLang="en-US" sz="4000">
                <a:ea typeface="黑体" pitchFamily="49" charset="-122"/>
                <a:sym typeface="Calibri" pitchFamily="34" charset="0"/>
              </a:rPr>
              <a:t>数据库和数据仓库的异同</a:t>
            </a:r>
          </a:p>
        </p:txBody>
      </p:sp>
      <p:pic>
        <p:nvPicPr>
          <p:cNvPr id="55301" name="图片 4"/>
          <p:cNvPicPr>
            <a:picLocks noChangeAspect="1" noChangeArrowheads="1"/>
          </p:cNvPicPr>
          <p:nvPr/>
        </p:nvPicPr>
        <p:blipFill>
          <a:blip r:embed="rId3">
            <a:extLst>
              <a:ext uri="{28A0092B-C50C-407E-A947-70E740481C1C}">
                <a14:useLocalDpi xmlns:a14="http://schemas.microsoft.com/office/drawing/2010/main" val="0"/>
              </a:ext>
            </a:extLst>
          </a:blip>
          <a:srcRect t="37080" r="2669"/>
          <a:stretch>
            <a:fillRect/>
          </a:stretch>
        </p:blipFill>
        <p:spPr bwMode="auto">
          <a:xfrm>
            <a:off x="520700" y="425450"/>
            <a:ext cx="1439863" cy="885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aphicFrame>
        <p:nvGraphicFramePr>
          <p:cNvPr id="55302" name="Group 6"/>
          <p:cNvGraphicFramePr>
            <a:graphicFrameLocks noGrp="1"/>
          </p:cNvGraphicFramePr>
          <p:nvPr/>
        </p:nvGraphicFramePr>
        <p:xfrm>
          <a:off x="179388" y="1892300"/>
          <a:ext cx="8786812" cy="3607118"/>
        </p:xfrm>
        <a:graphic>
          <a:graphicData uri="http://schemas.openxmlformats.org/drawingml/2006/table">
            <a:tbl>
              <a:tblPr/>
              <a:tblGrid>
                <a:gridCol w="2928937"/>
                <a:gridCol w="2928938"/>
                <a:gridCol w="2928937"/>
              </a:tblGrid>
              <a:tr h="371475">
                <a:tc>
                  <a:txBody>
                    <a:bodyPr/>
                    <a:lstStyle/>
                    <a:p>
                      <a:pPr marL="0" marR="0" lvl="0" indent="0" algn="l" defTabSz="0" rtl="0" eaLnBrk="1" fontAlgn="base" latinLnBrk="0" hangingPunct="1">
                        <a:lnSpc>
                          <a:spcPct val="100000"/>
                        </a:lnSpc>
                        <a:spcBef>
                          <a:spcPct val="0"/>
                        </a:spcBef>
                        <a:spcAft>
                          <a:spcPct val="0"/>
                        </a:spcAft>
                        <a:buClrTx/>
                        <a:buSzTx/>
                        <a:buFontTx/>
                        <a:buNone/>
                        <a:tabLst/>
                      </a:pPr>
                      <a:endParaRPr kumimoji="0" lang="zh-CN" altLang="zh-CN" sz="1800" b="0" i="0" u="none" strike="noStrike" cap="none" normalizeH="0" baseline="0" smtClean="0">
                        <a:ln>
                          <a:noFill/>
                        </a:ln>
                        <a:solidFill>
                          <a:schemeClr val="tx1"/>
                        </a:solidFill>
                        <a:effectLst/>
                        <a:latin typeface="黑体" pitchFamily="49" charset="-122"/>
                        <a:ea typeface="黑体" pitchFamily="49" charset="-122"/>
                        <a:sym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a:noFill/>
                    </a:lnBlToTr>
                    <a:noFill/>
                  </a:tcPr>
                </a:tc>
                <a:tc>
                  <a:txBody>
                    <a:bodyPr/>
                    <a:lstStyle/>
                    <a:p>
                      <a:pPr marL="0" marR="0" lvl="0" indent="0" algn="l" defTabSz="0" rtl="0" eaLnBrk="1" fontAlgn="base" latinLnBrk="0" hangingPunct="1">
                        <a:lnSpc>
                          <a:spcPct val="100000"/>
                        </a:lnSpc>
                        <a:spcBef>
                          <a:spcPct val="0"/>
                        </a:spcBef>
                        <a:spcAft>
                          <a:spcPct val="0"/>
                        </a:spcAft>
                        <a:buClrTx/>
                        <a:buSzTx/>
                        <a:buFontTx/>
                        <a:buNone/>
                        <a:tabLst/>
                      </a:pPr>
                      <a:r>
                        <a:rPr kumimoji="0" lang="zh-CN" sz="1800" b="1" i="1" u="none" strike="noStrike" cap="none" normalizeH="0" baseline="0" smtClean="0">
                          <a:ln>
                            <a:noFill/>
                          </a:ln>
                          <a:solidFill>
                            <a:schemeClr val="tx1"/>
                          </a:solidFill>
                          <a:effectLst/>
                          <a:latin typeface="Calibri" pitchFamily="34" charset="0"/>
                          <a:ea typeface="黑体" pitchFamily="49" charset="-122"/>
                          <a:sym typeface="宋体" pitchFamily="2" charset="-122"/>
                        </a:rPr>
                        <a:t>数据库</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5D8F1"/>
                    </a:solidFill>
                  </a:tcPr>
                </a:tc>
                <a:tc>
                  <a:txBody>
                    <a:bodyPr/>
                    <a:lstStyle/>
                    <a:p>
                      <a:pPr marL="0" marR="0" lvl="0" indent="0" algn="l" defTabSz="0" rtl="0" eaLnBrk="1" fontAlgn="base" latinLnBrk="0" hangingPunct="1">
                        <a:lnSpc>
                          <a:spcPct val="100000"/>
                        </a:lnSpc>
                        <a:spcBef>
                          <a:spcPct val="0"/>
                        </a:spcBef>
                        <a:spcAft>
                          <a:spcPct val="0"/>
                        </a:spcAft>
                        <a:buClrTx/>
                        <a:buSzTx/>
                        <a:buFontTx/>
                        <a:buNone/>
                        <a:tabLst/>
                      </a:pPr>
                      <a:r>
                        <a:rPr kumimoji="0" lang="zh-CN" sz="1800" b="1" i="1" u="none" strike="noStrike" cap="none" normalizeH="0" baseline="0" smtClean="0">
                          <a:ln>
                            <a:noFill/>
                          </a:ln>
                          <a:solidFill>
                            <a:schemeClr val="tx1"/>
                          </a:solidFill>
                          <a:effectLst/>
                          <a:latin typeface="Calibri" pitchFamily="34" charset="0"/>
                          <a:ea typeface="黑体" pitchFamily="49" charset="-122"/>
                          <a:sym typeface="宋体" pitchFamily="2" charset="-122"/>
                        </a:rPr>
                        <a:t>数据仓库</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5D8F1"/>
                    </a:solidFill>
                  </a:tcPr>
                </a:tc>
              </a:tr>
              <a:tr h="369888">
                <a:tc>
                  <a:txBody>
                    <a:bodyPr/>
                    <a:lstStyle/>
                    <a:p>
                      <a:pPr marL="0" marR="0" lvl="0" indent="0" algn="l" defTabSz="0" rtl="0" eaLnBrk="1" fontAlgn="base" latinLnBrk="0" hangingPunct="1">
                        <a:lnSpc>
                          <a:spcPct val="100000"/>
                        </a:lnSpc>
                        <a:spcBef>
                          <a:spcPct val="0"/>
                        </a:spcBef>
                        <a:spcAft>
                          <a:spcPct val="0"/>
                        </a:spcAft>
                        <a:buClrTx/>
                        <a:buSzTx/>
                        <a:buFontTx/>
                        <a:buNone/>
                        <a:tabLst/>
                      </a:pPr>
                      <a:r>
                        <a:rPr kumimoji="0" lang="zh-CN" sz="1800" b="1" i="1" u="none" strike="noStrike" cap="none" normalizeH="0" baseline="0" smtClean="0">
                          <a:ln>
                            <a:noFill/>
                          </a:ln>
                          <a:solidFill>
                            <a:schemeClr val="tx1"/>
                          </a:solidFill>
                          <a:effectLst/>
                          <a:latin typeface="Calibri" pitchFamily="34" charset="0"/>
                          <a:ea typeface="黑体" pitchFamily="49" charset="-122"/>
                          <a:sym typeface="宋体" pitchFamily="2" charset="-122"/>
                        </a:rPr>
                        <a:t>特点</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8D8D8"/>
                    </a:solidFill>
                  </a:tcPr>
                </a:tc>
                <a:tc>
                  <a:txBody>
                    <a:bodyPr/>
                    <a:lstStyle/>
                    <a:p>
                      <a:pPr marL="0" marR="0" lvl="0" indent="0" algn="l" defTabSz="0" rtl="0" eaLnBrk="1" fontAlgn="base" latinLnBrk="0" hangingPunct="1">
                        <a:lnSpc>
                          <a:spcPct val="100000"/>
                        </a:lnSpc>
                        <a:spcBef>
                          <a:spcPct val="0"/>
                        </a:spcBef>
                        <a:spcAft>
                          <a:spcPct val="0"/>
                        </a:spcAft>
                        <a:buClrTx/>
                        <a:buSzTx/>
                        <a:buFontTx/>
                        <a:buNone/>
                        <a:tabLst/>
                      </a:pPr>
                      <a:r>
                        <a:rPr kumimoji="0" lang="zh-CN" sz="1800" b="0" i="0" u="none" strike="noStrike" cap="none" normalizeH="0" baseline="0" smtClean="0">
                          <a:ln>
                            <a:noFill/>
                          </a:ln>
                          <a:solidFill>
                            <a:schemeClr val="tx1"/>
                          </a:solidFill>
                          <a:effectLst/>
                          <a:latin typeface="Times New Roman" pitchFamily="18" charset="0"/>
                          <a:ea typeface="黑体" pitchFamily="49" charset="-122"/>
                          <a:sym typeface="Times New Roman" pitchFamily="18" charset="0"/>
                        </a:rPr>
                        <a:t>处理数据操作</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smtClean="0">
                          <a:ln>
                            <a:noFill/>
                          </a:ln>
                          <a:solidFill>
                            <a:schemeClr val="tx1"/>
                          </a:solidFill>
                          <a:effectLst/>
                          <a:latin typeface="黑体" pitchFamily="49" charset="-122"/>
                          <a:ea typeface="黑体" pitchFamily="49" charset="-122"/>
                          <a:sym typeface="Times New Roman" pitchFamily="18" charset="0"/>
                        </a:rPr>
                        <a:t>处理数据中的信息</a:t>
                      </a:r>
                      <a:r>
                        <a:rPr kumimoji="0" lang="en-US" sz="1800" b="0" i="0" u="none" strike="noStrike" cap="none" normalizeH="0" baseline="0" smtClean="0">
                          <a:ln>
                            <a:noFill/>
                          </a:ln>
                          <a:solidFill>
                            <a:schemeClr val="tx1"/>
                          </a:solidFill>
                          <a:effectLst/>
                          <a:latin typeface="黑体" pitchFamily="49" charset="-122"/>
                          <a:ea typeface="黑体" pitchFamily="49" charset="-122"/>
                          <a:sym typeface="Times New Roman" pitchFamily="18" charset="0"/>
                        </a:rPr>
                        <a:t> </a:t>
                      </a:r>
                      <a:endParaRPr kumimoji="0" lang="zh-CN" altLang="en-US" sz="1800" b="0" i="0" u="none" strike="noStrike" cap="none" normalizeH="0" baseline="0" smtClean="0">
                        <a:ln>
                          <a:noFill/>
                        </a:ln>
                        <a:solidFill>
                          <a:schemeClr val="tx1"/>
                        </a:solidFill>
                        <a:effectLst/>
                        <a:latin typeface="黑体" pitchFamily="49" charset="-122"/>
                        <a:ea typeface="黑体" pitchFamily="49" charset="-122"/>
                        <a:sym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l" defTabSz="0" rtl="0" eaLnBrk="1" fontAlgn="base" latinLnBrk="0" hangingPunct="1">
                        <a:lnSpc>
                          <a:spcPct val="100000"/>
                        </a:lnSpc>
                        <a:spcBef>
                          <a:spcPct val="0"/>
                        </a:spcBef>
                        <a:spcAft>
                          <a:spcPct val="0"/>
                        </a:spcAft>
                        <a:buClrTx/>
                        <a:buSzTx/>
                        <a:buFontTx/>
                        <a:buNone/>
                        <a:tabLst/>
                      </a:pPr>
                      <a:r>
                        <a:rPr kumimoji="0" lang="zh-CN" sz="1800" b="1" i="1" u="none" strike="noStrike" cap="none" normalizeH="0" baseline="0" smtClean="0">
                          <a:ln>
                            <a:noFill/>
                          </a:ln>
                          <a:solidFill>
                            <a:schemeClr val="tx1"/>
                          </a:solidFill>
                          <a:effectLst/>
                          <a:latin typeface="Calibri" pitchFamily="34" charset="0"/>
                          <a:ea typeface="黑体" pitchFamily="49" charset="-122"/>
                          <a:sym typeface="宋体" pitchFamily="2" charset="-122"/>
                        </a:rPr>
                        <a:t>面向领域</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8D8D8"/>
                    </a:solidFill>
                  </a:tcPr>
                </a:tc>
                <a:tc>
                  <a:txBody>
                    <a:bodyPr/>
                    <a:lstStyle/>
                    <a:p>
                      <a:pPr marL="0" marR="0" lvl="0" indent="0" algn="l" defTabSz="0" rtl="0" eaLnBrk="1" fontAlgn="base" latinLnBrk="0" hangingPunct="1">
                        <a:lnSpc>
                          <a:spcPct val="100000"/>
                        </a:lnSpc>
                        <a:spcBef>
                          <a:spcPct val="0"/>
                        </a:spcBef>
                        <a:spcAft>
                          <a:spcPct val="0"/>
                        </a:spcAft>
                        <a:buClrTx/>
                        <a:buSzTx/>
                        <a:buFontTx/>
                        <a:buNone/>
                        <a:tabLst/>
                      </a:pPr>
                      <a:r>
                        <a:rPr kumimoji="0" lang="zh-CN" sz="1800" b="0" i="0" u="none" strike="noStrike" cap="none" normalizeH="0" baseline="0" smtClean="0">
                          <a:ln>
                            <a:noFill/>
                          </a:ln>
                          <a:solidFill>
                            <a:schemeClr val="tx1"/>
                          </a:solidFill>
                          <a:effectLst/>
                          <a:latin typeface="Times New Roman" pitchFamily="18" charset="0"/>
                          <a:ea typeface="黑体" pitchFamily="49" charset="-122"/>
                          <a:sym typeface="Times New Roman" pitchFamily="18" charset="0"/>
                        </a:rPr>
                        <a:t>事务</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0" rtl="0" eaLnBrk="1" fontAlgn="base" latinLnBrk="0" hangingPunct="1">
                        <a:lnSpc>
                          <a:spcPct val="100000"/>
                        </a:lnSpc>
                        <a:spcBef>
                          <a:spcPct val="0"/>
                        </a:spcBef>
                        <a:spcAft>
                          <a:spcPct val="0"/>
                        </a:spcAft>
                        <a:buClrTx/>
                        <a:buSzTx/>
                        <a:buFontTx/>
                        <a:buNone/>
                        <a:tabLst/>
                      </a:pPr>
                      <a:r>
                        <a:rPr kumimoji="0" lang="zh-CN" sz="1800" b="0" i="0" u="none" strike="noStrike" cap="none" normalizeH="0" baseline="0" smtClean="0">
                          <a:ln>
                            <a:noFill/>
                          </a:ln>
                          <a:solidFill>
                            <a:schemeClr val="tx1"/>
                          </a:solidFill>
                          <a:effectLst/>
                          <a:latin typeface="Times New Roman" pitchFamily="18" charset="0"/>
                          <a:ea typeface="黑体" pitchFamily="49" charset="-122"/>
                          <a:sym typeface="Times New Roman" pitchFamily="18" charset="0"/>
                        </a:rPr>
                        <a:t>分析</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639763">
                <a:tc>
                  <a:txBody>
                    <a:bodyPr/>
                    <a:lstStyle/>
                    <a:p>
                      <a:pPr marL="0" marR="0" lvl="0" indent="0" algn="l" defTabSz="0" rtl="0" eaLnBrk="1" fontAlgn="base" latinLnBrk="0" hangingPunct="1">
                        <a:lnSpc>
                          <a:spcPct val="100000"/>
                        </a:lnSpc>
                        <a:spcBef>
                          <a:spcPct val="0"/>
                        </a:spcBef>
                        <a:spcAft>
                          <a:spcPct val="0"/>
                        </a:spcAft>
                        <a:buClrTx/>
                        <a:buSzTx/>
                        <a:buFontTx/>
                        <a:buNone/>
                        <a:tabLst/>
                      </a:pPr>
                      <a:r>
                        <a:rPr kumimoji="0" lang="zh-CN" sz="1800" b="1" i="1" u="none" strike="noStrike" cap="none" normalizeH="0" baseline="0" smtClean="0">
                          <a:ln>
                            <a:noFill/>
                          </a:ln>
                          <a:solidFill>
                            <a:schemeClr val="tx1"/>
                          </a:solidFill>
                          <a:effectLst/>
                          <a:latin typeface="Calibri" pitchFamily="34" charset="0"/>
                          <a:ea typeface="黑体" pitchFamily="49" charset="-122"/>
                          <a:sym typeface="宋体" pitchFamily="2" charset="-122"/>
                        </a:rPr>
                        <a:t>用户</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8D8D8"/>
                    </a:solidFill>
                  </a:tcPr>
                </a:tc>
                <a:tc>
                  <a:txBody>
                    <a:bodyPr/>
                    <a:lstStyle/>
                    <a:p>
                      <a:pPr marL="0" marR="0" lvl="0" indent="0" algn="l" defTabSz="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smtClean="0">
                          <a:ln>
                            <a:noFill/>
                          </a:ln>
                          <a:solidFill>
                            <a:schemeClr val="tx1"/>
                          </a:solidFill>
                          <a:effectLst/>
                          <a:latin typeface="黑体" pitchFamily="49" charset="-122"/>
                          <a:ea typeface="黑体" pitchFamily="49" charset="-122"/>
                          <a:sym typeface="Times New Roman" pitchFamily="18" charset="0"/>
                        </a:rPr>
                        <a:t>终端用户：职员，数据库管理员（</a:t>
                      </a:r>
                      <a:r>
                        <a:rPr kumimoji="0" lang="en-US" sz="1800" b="0" i="0" u="none" strike="noStrike" cap="none" normalizeH="0" baseline="0" smtClean="0">
                          <a:ln>
                            <a:noFill/>
                          </a:ln>
                          <a:solidFill>
                            <a:schemeClr val="tx1"/>
                          </a:solidFill>
                          <a:effectLst/>
                          <a:latin typeface="黑体" pitchFamily="49" charset="-122"/>
                          <a:ea typeface="黑体" pitchFamily="49" charset="-122"/>
                          <a:sym typeface="Times New Roman" pitchFamily="18" charset="0"/>
                        </a:rPr>
                        <a:t>DBA</a:t>
                      </a:r>
                      <a:r>
                        <a:rPr kumimoji="0" lang="zh-CN" altLang="en-US" sz="1800" b="0" i="0" u="none" strike="noStrike" cap="none" normalizeH="0" baseline="0" smtClean="0">
                          <a:ln>
                            <a:noFill/>
                          </a:ln>
                          <a:solidFill>
                            <a:schemeClr val="tx1"/>
                          </a:solidFill>
                          <a:effectLst/>
                          <a:latin typeface="黑体" pitchFamily="49" charset="-122"/>
                          <a:ea typeface="黑体" pitchFamily="49" charset="-122"/>
                          <a:sym typeface="Times New Roman" pitchFamily="18" charset="0"/>
                        </a:rPr>
                        <a: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0" rtl="0" eaLnBrk="1" fontAlgn="base" latinLnBrk="0" hangingPunct="1">
                        <a:lnSpc>
                          <a:spcPct val="100000"/>
                        </a:lnSpc>
                        <a:spcBef>
                          <a:spcPct val="0"/>
                        </a:spcBef>
                        <a:spcAft>
                          <a:spcPct val="0"/>
                        </a:spcAft>
                        <a:buClrTx/>
                        <a:buSzTx/>
                        <a:buFontTx/>
                        <a:buNone/>
                        <a:tabLst/>
                      </a:pPr>
                      <a:r>
                        <a:rPr kumimoji="0" lang="zh-CN" sz="1800" b="0" i="0" u="none" strike="noStrike" cap="none" normalizeH="0" baseline="0" smtClean="0">
                          <a:ln>
                            <a:noFill/>
                          </a:ln>
                          <a:solidFill>
                            <a:schemeClr val="tx1"/>
                          </a:solidFill>
                          <a:effectLst/>
                          <a:latin typeface="Times New Roman" pitchFamily="18" charset="0"/>
                          <a:ea typeface="黑体" pitchFamily="49" charset="-122"/>
                          <a:sym typeface="Times New Roman" pitchFamily="18" charset="0"/>
                        </a:rPr>
                        <a:t>知识工作者：经理，分析师，执行官</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l" defTabSz="0" rtl="0" eaLnBrk="1" fontAlgn="base" latinLnBrk="0" hangingPunct="1">
                        <a:lnSpc>
                          <a:spcPct val="100000"/>
                        </a:lnSpc>
                        <a:spcBef>
                          <a:spcPct val="0"/>
                        </a:spcBef>
                        <a:spcAft>
                          <a:spcPct val="0"/>
                        </a:spcAft>
                        <a:buClrTx/>
                        <a:buSzTx/>
                        <a:buFontTx/>
                        <a:buNone/>
                        <a:tabLst/>
                      </a:pPr>
                      <a:r>
                        <a:rPr kumimoji="0" lang="zh-CN" sz="1800" b="1" i="1" u="none" strike="noStrike" cap="none" normalizeH="0" baseline="0" smtClean="0">
                          <a:ln>
                            <a:noFill/>
                          </a:ln>
                          <a:solidFill>
                            <a:schemeClr val="tx1"/>
                          </a:solidFill>
                          <a:effectLst/>
                          <a:latin typeface="Calibri" pitchFamily="34" charset="0"/>
                          <a:ea typeface="黑体" pitchFamily="49" charset="-122"/>
                          <a:sym typeface="宋体" pitchFamily="2" charset="-122"/>
                        </a:rPr>
                        <a:t>功能</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8D8D8"/>
                    </a:solidFill>
                  </a:tcPr>
                </a:tc>
                <a:tc>
                  <a:txBody>
                    <a:bodyPr/>
                    <a:lstStyle/>
                    <a:p>
                      <a:pPr marL="0" marR="0" lvl="0" indent="0" algn="l" defTabSz="0" rtl="0" eaLnBrk="1" fontAlgn="base" latinLnBrk="0" hangingPunct="1">
                        <a:lnSpc>
                          <a:spcPct val="100000"/>
                        </a:lnSpc>
                        <a:spcBef>
                          <a:spcPct val="0"/>
                        </a:spcBef>
                        <a:spcAft>
                          <a:spcPct val="0"/>
                        </a:spcAft>
                        <a:buClrTx/>
                        <a:buSzTx/>
                        <a:buFontTx/>
                        <a:buNone/>
                        <a:tabLst/>
                      </a:pPr>
                      <a:r>
                        <a:rPr kumimoji="0" lang="zh-CN" sz="1800" b="0" i="0" u="none" strike="noStrike" cap="none" normalizeH="0" baseline="0" smtClean="0">
                          <a:ln>
                            <a:noFill/>
                          </a:ln>
                          <a:solidFill>
                            <a:schemeClr val="tx1"/>
                          </a:solidFill>
                          <a:effectLst/>
                          <a:latin typeface="Times New Roman" pitchFamily="18" charset="0"/>
                          <a:ea typeface="黑体" pitchFamily="49" charset="-122"/>
                          <a:sym typeface="Times New Roman" pitchFamily="18" charset="0"/>
                        </a:rPr>
                        <a:t>日常操作</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0" rtl="0" eaLnBrk="1" fontAlgn="base" latinLnBrk="0" hangingPunct="1">
                        <a:lnSpc>
                          <a:spcPct val="100000"/>
                        </a:lnSpc>
                        <a:spcBef>
                          <a:spcPct val="0"/>
                        </a:spcBef>
                        <a:spcAft>
                          <a:spcPct val="0"/>
                        </a:spcAft>
                        <a:buClrTx/>
                        <a:buSzTx/>
                        <a:buFontTx/>
                        <a:buNone/>
                        <a:tabLst/>
                      </a:pPr>
                      <a:r>
                        <a:rPr kumimoji="0" lang="zh-CN" sz="1800" b="0" i="0" u="none" strike="noStrike" cap="none" normalizeH="0" baseline="0" smtClean="0">
                          <a:ln>
                            <a:noFill/>
                          </a:ln>
                          <a:solidFill>
                            <a:schemeClr val="tx1"/>
                          </a:solidFill>
                          <a:effectLst/>
                          <a:latin typeface="Times New Roman" pitchFamily="18" charset="0"/>
                          <a:ea typeface="黑体" pitchFamily="49" charset="-122"/>
                          <a:sym typeface="Times New Roman" pitchFamily="18" charset="0"/>
                        </a:rPr>
                        <a:t>长期决策支持分析</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l" defTabSz="0" rtl="0" eaLnBrk="1" fontAlgn="base" latinLnBrk="0" hangingPunct="1">
                        <a:lnSpc>
                          <a:spcPct val="100000"/>
                        </a:lnSpc>
                        <a:spcBef>
                          <a:spcPct val="0"/>
                        </a:spcBef>
                        <a:spcAft>
                          <a:spcPct val="0"/>
                        </a:spcAft>
                        <a:buClrTx/>
                        <a:buSzTx/>
                        <a:buFontTx/>
                        <a:buNone/>
                        <a:tabLst/>
                      </a:pPr>
                      <a:r>
                        <a:rPr kumimoji="0" lang="zh-CN" sz="1800" b="1" i="1" u="none" strike="noStrike" cap="none" normalizeH="0" baseline="0" smtClean="0">
                          <a:ln>
                            <a:noFill/>
                          </a:ln>
                          <a:solidFill>
                            <a:schemeClr val="tx1"/>
                          </a:solidFill>
                          <a:effectLst/>
                          <a:latin typeface="Calibri" pitchFamily="34" charset="0"/>
                          <a:ea typeface="黑体" pitchFamily="49" charset="-122"/>
                          <a:sym typeface="宋体" pitchFamily="2" charset="-122"/>
                        </a:rPr>
                        <a:t>数据</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8D8D8"/>
                    </a:solidFill>
                  </a:tcPr>
                </a:tc>
                <a:tc>
                  <a:txBody>
                    <a:bodyPr/>
                    <a:lstStyle/>
                    <a:p>
                      <a:pPr marL="0" marR="0" lvl="0" indent="0" algn="l" defTabSz="0" rtl="0" eaLnBrk="1" fontAlgn="base" latinLnBrk="0" hangingPunct="1">
                        <a:lnSpc>
                          <a:spcPct val="100000"/>
                        </a:lnSpc>
                        <a:spcBef>
                          <a:spcPct val="0"/>
                        </a:spcBef>
                        <a:spcAft>
                          <a:spcPct val="0"/>
                        </a:spcAft>
                        <a:buClrTx/>
                        <a:buSzTx/>
                        <a:buFontTx/>
                        <a:buNone/>
                        <a:tabLst/>
                      </a:pPr>
                      <a:r>
                        <a:rPr kumimoji="0" lang="zh-CN" sz="1800" b="0" i="0" u="none" strike="noStrike" cap="none" normalizeH="0" baseline="0" smtClean="0">
                          <a:ln>
                            <a:noFill/>
                          </a:ln>
                          <a:solidFill>
                            <a:schemeClr val="tx1"/>
                          </a:solidFill>
                          <a:effectLst/>
                          <a:latin typeface="Times New Roman" pitchFamily="18" charset="0"/>
                          <a:ea typeface="黑体" pitchFamily="49" charset="-122"/>
                          <a:sym typeface="Times New Roman" pitchFamily="18" charset="0"/>
                        </a:rPr>
                        <a:t>当前最新的数据</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0" rtl="0" eaLnBrk="1" fontAlgn="base" latinLnBrk="0" hangingPunct="1">
                        <a:lnSpc>
                          <a:spcPct val="100000"/>
                        </a:lnSpc>
                        <a:spcBef>
                          <a:spcPct val="0"/>
                        </a:spcBef>
                        <a:spcAft>
                          <a:spcPct val="0"/>
                        </a:spcAft>
                        <a:buClrTx/>
                        <a:buSzTx/>
                        <a:buFontTx/>
                        <a:buNone/>
                        <a:tabLst/>
                      </a:pPr>
                      <a:r>
                        <a:rPr kumimoji="0" lang="zh-CN" sz="1800" b="0" i="0" u="none" strike="noStrike" cap="none" normalizeH="0" baseline="0" smtClean="0">
                          <a:ln>
                            <a:noFill/>
                          </a:ln>
                          <a:solidFill>
                            <a:schemeClr val="tx1"/>
                          </a:solidFill>
                          <a:effectLst/>
                          <a:latin typeface="Times New Roman" pitchFamily="18" charset="0"/>
                          <a:ea typeface="黑体" pitchFamily="49" charset="-122"/>
                          <a:sym typeface="Times New Roman" pitchFamily="18" charset="0"/>
                        </a:rPr>
                        <a:t>历史数据，时变数据</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l" defTabSz="0" rtl="0" eaLnBrk="1" fontAlgn="base" latinLnBrk="0" hangingPunct="1">
                        <a:lnSpc>
                          <a:spcPct val="100000"/>
                        </a:lnSpc>
                        <a:spcBef>
                          <a:spcPct val="0"/>
                        </a:spcBef>
                        <a:spcAft>
                          <a:spcPct val="0"/>
                        </a:spcAft>
                        <a:buClrTx/>
                        <a:buSzTx/>
                        <a:buFontTx/>
                        <a:buNone/>
                        <a:tabLst/>
                      </a:pPr>
                      <a:r>
                        <a:rPr kumimoji="0" lang="zh-CN" sz="1800" b="1" i="1" u="none" strike="noStrike" cap="none" normalizeH="0" baseline="0" smtClean="0">
                          <a:ln>
                            <a:noFill/>
                          </a:ln>
                          <a:solidFill>
                            <a:schemeClr val="tx1"/>
                          </a:solidFill>
                          <a:effectLst/>
                          <a:latin typeface="Calibri" pitchFamily="34" charset="0"/>
                          <a:ea typeface="黑体" pitchFamily="49" charset="-122"/>
                          <a:sym typeface="宋体" pitchFamily="2" charset="-122"/>
                        </a:rPr>
                        <a:t>访问方式</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8D8D8"/>
                    </a:solidFill>
                  </a:tcPr>
                </a:tc>
                <a:tc>
                  <a:txBody>
                    <a:bodyPr/>
                    <a:lstStyle/>
                    <a:p>
                      <a:pPr marL="0" marR="0" lvl="0" indent="0" algn="l" defTabSz="0" rtl="0" eaLnBrk="1" fontAlgn="base" latinLnBrk="0" hangingPunct="1">
                        <a:lnSpc>
                          <a:spcPct val="100000"/>
                        </a:lnSpc>
                        <a:spcBef>
                          <a:spcPct val="0"/>
                        </a:spcBef>
                        <a:spcAft>
                          <a:spcPct val="0"/>
                        </a:spcAft>
                        <a:buClrTx/>
                        <a:buSzTx/>
                        <a:buFontTx/>
                        <a:buNone/>
                        <a:tabLst/>
                      </a:pPr>
                      <a:r>
                        <a:rPr kumimoji="0" lang="zh-CN" sz="1800" b="0" i="0" u="none" strike="noStrike" cap="none" normalizeH="0" baseline="0" smtClean="0">
                          <a:ln>
                            <a:noFill/>
                          </a:ln>
                          <a:solidFill>
                            <a:schemeClr val="tx1"/>
                          </a:solidFill>
                          <a:effectLst/>
                          <a:latin typeface="Times New Roman" pitchFamily="18" charset="0"/>
                          <a:ea typeface="黑体" pitchFamily="49" charset="-122"/>
                          <a:sym typeface="Times New Roman" pitchFamily="18" charset="0"/>
                        </a:rPr>
                        <a:t>读写平均</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0" rtl="0" eaLnBrk="1" fontAlgn="base" latinLnBrk="0" hangingPunct="1">
                        <a:lnSpc>
                          <a:spcPct val="100000"/>
                        </a:lnSpc>
                        <a:spcBef>
                          <a:spcPct val="0"/>
                        </a:spcBef>
                        <a:spcAft>
                          <a:spcPct val="0"/>
                        </a:spcAft>
                        <a:buClrTx/>
                        <a:buSzTx/>
                        <a:buFontTx/>
                        <a:buNone/>
                        <a:tabLst/>
                      </a:pPr>
                      <a:r>
                        <a:rPr kumimoji="0" lang="zh-CN" sz="1800" b="0" i="0" u="none" strike="noStrike" cap="none" normalizeH="0" baseline="0" smtClean="0">
                          <a:ln>
                            <a:noFill/>
                          </a:ln>
                          <a:solidFill>
                            <a:schemeClr val="tx1"/>
                          </a:solidFill>
                          <a:effectLst/>
                          <a:latin typeface="Times New Roman" pitchFamily="18" charset="0"/>
                          <a:ea typeface="黑体" pitchFamily="49" charset="-122"/>
                          <a:sym typeface="Times New Roman" pitchFamily="18" charset="0"/>
                        </a:rPr>
                        <a:t>（主要）读</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68300">
                <a:tc>
                  <a:txBody>
                    <a:bodyPr/>
                    <a:lstStyle/>
                    <a:p>
                      <a:pPr marL="0" marR="0" lvl="0" indent="0" algn="l" defTabSz="0" rtl="0" eaLnBrk="1" fontAlgn="base" latinLnBrk="0" hangingPunct="1">
                        <a:lnSpc>
                          <a:spcPct val="100000"/>
                        </a:lnSpc>
                        <a:spcBef>
                          <a:spcPct val="0"/>
                        </a:spcBef>
                        <a:spcAft>
                          <a:spcPct val="0"/>
                        </a:spcAft>
                        <a:buClrTx/>
                        <a:buSzTx/>
                        <a:buFontTx/>
                        <a:buNone/>
                        <a:tabLst/>
                      </a:pPr>
                      <a:r>
                        <a:rPr kumimoji="0" lang="zh-CN" sz="1800" b="1" i="1" u="none" strike="noStrike" cap="none" normalizeH="0" baseline="0" smtClean="0">
                          <a:ln>
                            <a:noFill/>
                          </a:ln>
                          <a:solidFill>
                            <a:schemeClr val="tx1"/>
                          </a:solidFill>
                          <a:effectLst/>
                          <a:latin typeface="Calibri" pitchFamily="34" charset="0"/>
                          <a:ea typeface="黑体" pitchFamily="49" charset="-122"/>
                          <a:sym typeface="宋体" pitchFamily="2" charset="-122"/>
                        </a:rPr>
                        <a:t>聚焦点</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8D8D8"/>
                    </a:solidFill>
                  </a:tcPr>
                </a:tc>
                <a:tc>
                  <a:txBody>
                    <a:bodyPr/>
                    <a:lstStyle/>
                    <a:p>
                      <a:pPr marL="0" marR="0" lvl="0" indent="0" algn="l" defTabSz="0" rtl="0" eaLnBrk="1" fontAlgn="base" latinLnBrk="0" hangingPunct="1">
                        <a:lnSpc>
                          <a:spcPct val="100000"/>
                        </a:lnSpc>
                        <a:spcBef>
                          <a:spcPct val="0"/>
                        </a:spcBef>
                        <a:spcAft>
                          <a:spcPct val="0"/>
                        </a:spcAft>
                        <a:buClrTx/>
                        <a:buSzTx/>
                        <a:buFontTx/>
                        <a:buNone/>
                        <a:tabLst/>
                      </a:pPr>
                      <a:r>
                        <a:rPr kumimoji="0" lang="zh-CN" sz="1800" b="0" i="0" u="none" strike="noStrike" cap="none" normalizeH="0" baseline="0" smtClean="0">
                          <a:ln>
                            <a:noFill/>
                          </a:ln>
                          <a:solidFill>
                            <a:schemeClr val="tx1"/>
                          </a:solidFill>
                          <a:effectLst/>
                          <a:latin typeface="Times New Roman" pitchFamily="18" charset="0"/>
                          <a:ea typeface="黑体" pitchFamily="49" charset="-122"/>
                          <a:sym typeface="Times New Roman" pitchFamily="18" charset="0"/>
                        </a:rPr>
                        <a:t>数据输入</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smtClean="0">
                          <a:ln>
                            <a:noFill/>
                          </a:ln>
                          <a:solidFill>
                            <a:schemeClr val="tx1"/>
                          </a:solidFill>
                          <a:effectLst/>
                          <a:latin typeface="黑体" pitchFamily="49" charset="-122"/>
                          <a:ea typeface="黑体" pitchFamily="49" charset="-122"/>
                          <a:sym typeface="Times New Roman" pitchFamily="18" charset="0"/>
                        </a:rPr>
                        <a:t>信息</a:t>
                      </a:r>
                      <a:r>
                        <a:rPr kumimoji="0" lang="en-US" sz="1800" b="0" i="0" u="none" strike="noStrike" cap="none" normalizeH="0" baseline="0" smtClean="0">
                          <a:ln>
                            <a:noFill/>
                          </a:ln>
                          <a:solidFill>
                            <a:schemeClr val="tx1"/>
                          </a:solidFill>
                          <a:effectLst/>
                          <a:latin typeface="黑体" pitchFamily="49" charset="-122"/>
                          <a:ea typeface="黑体" pitchFamily="49" charset="-122"/>
                          <a:sym typeface="Times New Roman" pitchFamily="18" charset="0"/>
                        </a:rPr>
                        <a:t>/</a:t>
                      </a:r>
                      <a:r>
                        <a:rPr kumimoji="0" lang="zh-CN" altLang="en-US" sz="1800" b="0" i="0" u="none" strike="noStrike" cap="none" normalizeH="0" baseline="0" smtClean="0">
                          <a:ln>
                            <a:noFill/>
                          </a:ln>
                          <a:solidFill>
                            <a:schemeClr val="tx1"/>
                          </a:solidFill>
                          <a:effectLst/>
                          <a:latin typeface="黑体" pitchFamily="49" charset="-122"/>
                          <a:ea typeface="黑体" pitchFamily="49" charset="-122"/>
                          <a:sym typeface="Times New Roman" pitchFamily="18" charset="0"/>
                        </a:rPr>
                        <a:t>知识输出</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1475">
                <a:tc>
                  <a:txBody>
                    <a:bodyPr/>
                    <a:lstStyle/>
                    <a:p>
                      <a:pPr marL="0" marR="0" lvl="0" indent="0" algn="l" defTabSz="0" rtl="0" eaLnBrk="1" fontAlgn="base" latinLnBrk="0" hangingPunct="1">
                        <a:lnSpc>
                          <a:spcPct val="100000"/>
                        </a:lnSpc>
                        <a:spcBef>
                          <a:spcPct val="0"/>
                        </a:spcBef>
                        <a:spcAft>
                          <a:spcPct val="0"/>
                        </a:spcAft>
                        <a:buClrTx/>
                        <a:buSzTx/>
                        <a:buFontTx/>
                        <a:buNone/>
                        <a:tabLst/>
                      </a:pPr>
                      <a:r>
                        <a:rPr kumimoji="0" lang="zh-CN" sz="1800" b="1" i="1" u="none" strike="noStrike" cap="none" normalizeH="0" baseline="0" smtClean="0">
                          <a:ln>
                            <a:noFill/>
                          </a:ln>
                          <a:solidFill>
                            <a:schemeClr val="tx1"/>
                          </a:solidFill>
                          <a:effectLst/>
                          <a:latin typeface="Calibri" pitchFamily="34" charset="0"/>
                          <a:ea typeface="黑体" pitchFamily="49" charset="-122"/>
                          <a:sym typeface="宋体" pitchFamily="2" charset="-122"/>
                        </a:rPr>
                        <a:t>容量尺度</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8D8D8"/>
                    </a:solidFill>
                  </a:tcPr>
                </a:tc>
                <a:tc>
                  <a:txBody>
                    <a:bodyPr/>
                    <a:lstStyle/>
                    <a:p>
                      <a:pPr marL="0" marR="0" lvl="0" indent="0" algn="l" defTabSz="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chemeClr val="tx1"/>
                          </a:solidFill>
                          <a:effectLst/>
                          <a:latin typeface="黑体" pitchFamily="49" charset="-122"/>
                          <a:ea typeface="黑体" pitchFamily="49" charset="-122"/>
                          <a:sym typeface="Times New Roman" pitchFamily="18" charset="0"/>
                        </a:rPr>
                        <a:t>1GB ~ &lt;1TB</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0" rtl="0" eaLnBrk="1" fontAlgn="base"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chemeClr val="tx1"/>
                          </a:solidFill>
                          <a:effectLst/>
                          <a:latin typeface="黑体" pitchFamily="49" charset="-122"/>
                          <a:ea typeface="黑体" pitchFamily="49" charset="-122"/>
                          <a:sym typeface="Times New Roman" pitchFamily="18" charset="0"/>
                        </a:rPr>
                        <a:t>&gt;=TB</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2872960814"/>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标题 1"/>
          <p:cNvSpPr>
            <a:spLocks noChangeArrowheads="1"/>
          </p:cNvSpPr>
          <p:nvPr/>
        </p:nvSpPr>
        <p:spPr bwMode="auto">
          <a:xfrm>
            <a:off x="539750" y="3068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571500" indent="-571500" algn="ctr" eaLnBrk="1" hangingPunct="1">
              <a:buSzPct val="130000"/>
            </a:pPr>
            <a:endParaRPr lang="zh-CN" altLang="zh-CN" sz="4800">
              <a:sym typeface="Calibri" pitchFamily="34" charset="0"/>
            </a:endParaRPr>
          </a:p>
        </p:txBody>
      </p:sp>
      <p:sp>
        <p:nvSpPr>
          <p:cNvPr id="56323" name="标题 1"/>
          <p:cNvSpPr>
            <a:spLocks noGrp="1" noChangeArrowheads="1"/>
          </p:cNvSpPr>
          <p:nvPr>
            <p:ph type="ctrTitle"/>
          </p:nvPr>
        </p:nvSpPr>
        <p:spPr>
          <a:xfrm>
            <a:off x="730250" y="2520950"/>
            <a:ext cx="7772400" cy="908050"/>
          </a:xfrm>
          <a:ln/>
          <a:extLst>
            <a:ext uri="{91240B29-F687-4F45-9708-019B960494DF}">
              <a14:hiddenLine xmlns:a14="http://schemas.microsoft.com/office/drawing/2010/main" w="9525">
                <a:solidFill>
                  <a:srgbClr val="000000"/>
                </a:solidFill>
                <a:miter lim="800000"/>
                <a:headEnd/>
                <a:tailEnd/>
              </a14:hiddenLine>
            </a:ext>
          </a:extLst>
        </p:spPr>
        <p:txBody>
          <a:bodyPr anchor="t"/>
          <a:lstStyle/>
          <a:p>
            <a:pPr marL="0" indent="0"/>
            <a:r>
              <a:rPr lang="zh-CN" sz="4800" b="1">
                <a:latin typeface="黑体" pitchFamily="49" charset="-122"/>
                <a:ea typeface="黑体" pitchFamily="49" charset="-122"/>
                <a:sym typeface="黑体" pitchFamily="49" charset="-122"/>
              </a:rPr>
              <a:t>数据分析</a:t>
            </a:r>
          </a:p>
        </p:txBody>
      </p:sp>
      <p:cxnSp>
        <p:nvCxnSpPr>
          <p:cNvPr id="56324" name="直接连接符 12"/>
          <p:cNvCxnSpPr>
            <a:cxnSpLocks noChangeShapeType="1"/>
          </p:cNvCxnSpPr>
          <p:nvPr/>
        </p:nvCxnSpPr>
        <p:spPr bwMode="auto">
          <a:xfrm>
            <a:off x="287338" y="3359150"/>
            <a:ext cx="8605837" cy="0"/>
          </a:xfrm>
          <a:prstGeom prst="line">
            <a:avLst/>
          </a:prstGeom>
          <a:noFill/>
          <a:ln w="25400" cap="flat" cmpd="sng">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pic>
        <p:nvPicPr>
          <p:cNvPr id="56325" name="图片 4"/>
          <p:cNvPicPr>
            <a:picLocks noChangeAspect="1" noChangeArrowheads="1"/>
          </p:cNvPicPr>
          <p:nvPr/>
        </p:nvPicPr>
        <p:blipFill>
          <a:blip r:embed="rId2">
            <a:extLst>
              <a:ext uri="{28A0092B-C50C-407E-A947-70E740481C1C}">
                <a14:useLocalDpi xmlns:a14="http://schemas.microsoft.com/office/drawing/2010/main" val="0"/>
              </a:ext>
            </a:extLst>
          </a:blip>
          <a:srcRect t="37080" r="2669"/>
          <a:stretch>
            <a:fillRect/>
          </a:stretch>
        </p:blipFill>
        <p:spPr bwMode="auto">
          <a:xfrm>
            <a:off x="1638300" y="2311400"/>
            <a:ext cx="1439863" cy="8842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56326" name="图片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35850" y="5105400"/>
            <a:ext cx="1181100" cy="1041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105290793"/>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标题 1"/>
          <p:cNvSpPr>
            <a:spLocks noGrp="1" noChangeArrowheads="1"/>
          </p:cNvSpPr>
          <p:nvPr>
            <p:ph type="ctrTitle"/>
          </p:nvPr>
        </p:nvSpPr>
        <p:spPr>
          <a:xfrm>
            <a:off x="533400" y="355600"/>
            <a:ext cx="8229600" cy="990600"/>
          </a:xfrm>
          <a:ln/>
          <a:extLst>
            <a:ext uri="{91240B29-F687-4F45-9708-019B960494DF}">
              <a14:hiddenLine xmlns:a14="http://schemas.microsoft.com/office/drawing/2010/main" w="9525">
                <a:solidFill>
                  <a:srgbClr val="000000"/>
                </a:solidFill>
                <a:miter lim="800000"/>
                <a:headEnd/>
                <a:tailEnd/>
              </a14:hiddenLine>
            </a:ext>
          </a:extLst>
        </p:spPr>
        <p:txBody>
          <a:bodyPr/>
          <a:lstStyle/>
          <a:p>
            <a:pPr marL="0" indent="0"/>
            <a:r>
              <a:rPr lang="zh-CN" altLang="en-US">
                <a:ea typeface="黑体" pitchFamily="49" charset="-122"/>
              </a:rPr>
              <a:t>数据分析</a:t>
            </a:r>
          </a:p>
        </p:txBody>
      </p:sp>
      <p:pic>
        <p:nvPicPr>
          <p:cNvPr id="57347" name="图片 4"/>
          <p:cNvPicPr>
            <a:picLocks noChangeAspect="1" noChangeArrowheads="1"/>
          </p:cNvPicPr>
          <p:nvPr/>
        </p:nvPicPr>
        <p:blipFill>
          <a:blip r:embed="rId2">
            <a:extLst>
              <a:ext uri="{28A0092B-C50C-407E-A947-70E740481C1C}">
                <a14:useLocalDpi xmlns:a14="http://schemas.microsoft.com/office/drawing/2010/main" val="0"/>
              </a:ext>
            </a:extLst>
          </a:blip>
          <a:srcRect t="37080" r="2669"/>
          <a:stretch>
            <a:fillRect/>
          </a:stretch>
        </p:blipFill>
        <p:spPr bwMode="auto">
          <a:xfrm>
            <a:off x="1428750" y="425450"/>
            <a:ext cx="1439863" cy="885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cxnSp>
        <p:nvCxnSpPr>
          <p:cNvPr id="57348" name="直接连接符 12"/>
          <p:cNvCxnSpPr>
            <a:cxnSpLocks noChangeShapeType="1"/>
          </p:cNvCxnSpPr>
          <p:nvPr/>
        </p:nvCxnSpPr>
        <p:spPr bwMode="auto">
          <a:xfrm>
            <a:off x="287338" y="1412875"/>
            <a:ext cx="8605837" cy="0"/>
          </a:xfrm>
          <a:prstGeom prst="line">
            <a:avLst/>
          </a:prstGeom>
          <a:noFill/>
          <a:ln w="25400" cap="flat" cmpd="sng">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57349" name="内容占位符 2"/>
          <p:cNvSpPr>
            <a:spLocks noGrp="1" noChangeArrowheads="1"/>
          </p:cNvSpPr>
          <p:nvPr/>
        </p:nvSpPr>
        <p:spPr bwMode="auto">
          <a:xfrm>
            <a:off x="590550" y="1685925"/>
            <a:ext cx="7962900" cy="45386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defTabSz="0" eaLnBrk="1" hangingPunct="1">
              <a:lnSpc>
                <a:spcPct val="120000"/>
              </a:lnSpc>
              <a:spcBef>
                <a:spcPct val="50000"/>
              </a:spcBef>
              <a:buFontTx/>
              <a:buNone/>
            </a:pPr>
            <a:r>
              <a:rPr lang="zh-CN" sz="3200">
                <a:latin typeface="黑体" pitchFamily="49" charset="-122"/>
                <a:ea typeface="黑体" pitchFamily="49" charset="-122"/>
                <a:sym typeface="Calibri" pitchFamily="34" charset="0"/>
              </a:rPr>
              <a:t>探索式数据分析</a:t>
            </a:r>
          </a:p>
          <a:p>
            <a:pPr defTabSz="0" eaLnBrk="1" hangingPunct="1">
              <a:lnSpc>
                <a:spcPct val="120000"/>
              </a:lnSpc>
              <a:spcBef>
                <a:spcPct val="50000"/>
              </a:spcBef>
              <a:buFontTx/>
              <a:buNone/>
            </a:pPr>
            <a:r>
              <a:rPr lang="zh-CN" sz="3200">
                <a:latin typeface="黑体" pitchFamily="49" charset="-122"/>
                <a:ea typeface="黑体" pitchFamily="49" charset="-122"/>
                <a:sym typeface="Calibri" pitchFamily="34" charset="0"/>
              </a:rPr>
              <a:t>数据挖掘</a:t>
            </a:r>
          </a:p>
        </p:txBody>
      </p:sp>
      <p:pic>
        <p:nvPicPr>
          <p:cNvPr id="57350" name="图片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35850" y="5105400"/>
            <a:ext cx="1181100" cy="1041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580532350"/>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标题 1"/>
          <p:cNvSpPr>
            <a:spLocks noGrp="1" noChangeArrowheads="1"/>
          </p:cNvSpPr>
          <p:nvPr>
            <p:ph type="ctrTitle"/>
          </p:nvPr>
        </p:nvSpPr>
        <p:spPr>
          <a:xfrm>
            <a:off x="533400" y="355600"/>
            <a:ext cx="8229600" cy="990600"/>
          </a:xfrm>
          <a:ln/>
          <a:extLst>
            <a:ext uri="{91240B29-F687-4F45-9708-019B960494DF}">
              <a14:hiddenLine xmlns:a14="http://schemas.microsoft.com/office/drawing/2010/main" w="9525">
                <a:solidFill>
                  <a:srgbClr val="000000"/>
                </a:solidFill>
                <a:miter lim="800000"/>
                <a:headEnd/>
                <a:tailEnd/>
              </a14:hiddenLine>
            </a:ext>
          </a:extLst>
        </p:spPr>
        <p:txBody>
          <a:bodyPr/>
          <a:lstStyle/>
          <a:p>
            <a:pPr marL="0" indent="0"/>
            <a:r>
              <a:rPr lang="zh-CN" altLang="en-US">
                <a:ea typeface="黑体" pitchFamily="49" charset="-122"/>
              </a:rPr>
              <a:t>基础：统计</a:t>
            </a:r>
          </a:p>
        </p:txBody>
      </p:sp>
      <p:pic>
        <p:nvPicPr>
          <p:cNvPr id="58371" name="图片 4"/>
          <p:cNvPicPr>
            <a:picLocks noChangeAspect="1" noChangeArrowheads="1"/>
          </p:cNvPicPr>
          <p:nvPr/>
        </p:nvPicPr>
        <p:blipFill>
          <a:blip r:embed="rId2">
            <a:extLst>
              <a:ext uri="{28A0092B-C50C-407E-A947-70E740481C1C}">
                <a14:useLocalDpi xmlns:a14="http://schemas.microsoft.com/office/drawing/2010/main" val="0"/>
              </a:ext>
            </a:extLst>
          </a:blip>
          <a:srcRect t="37080" r="2669"/>
          <a:stretch>
            <a:fillRect/>
          </a:stretch>
        </p:blipFill>
        <p:spPr bwMode="auto">
          <a:xfrm>
            <a:off x="1428750" y="425450"/>
            <a:ext cx="1439863" cy="885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cxnSp>
        <p:nvCxnSpPr>
          <p:cNvPr id="58372" name="直接连接符 12"/>
          <p:cNvCxnSpPr>
            <a:cxnSpLocks noChangeShapeType="1"/>
          </p:cNvCxnSpPr>
          <p:nvPr/>
        </p:nvCxnSpPr>
        <p:spPr bwMode="auto">
          <a:xfrm>
            <a:off x="287338" y="1412875"/>
            <a:ext cx="8605837" cy="0"/>
          </a:xfrm>
          <a:prstGeom prst="line">
            <a:avLst/>
          </a:prstGeom>
          <a:noFill/>
          <a:ln w="25400" cap="flat" cmpd="sng">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58373" name="内容占位符 2"/>
          <p:cNvSpPr>
            <a:spLocks noGrp="1" noChangeArrowheads="1"/>
          </p:cNvSpPr>
          <p:nvPr/>
        </p:nvSpPr>
        <p:spPr bwMode="auto">
          <a:xfrm>
            <a:off x="311150" y="2241550"/>
            <a:ext cx="3911600" cy="3771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defTabSz="0" eaLnBrk="1" hangingPunct="1">
              <a:lnSpc>
                <a:spcPct val="120000"/>
              </a:lnSpc>
              <a:spcBef>
                <a:spcPct val="50000"/>
              </a:spcBef>
              <a:buFontTx/>
              <a:buNone/>
            </a:pPr>
            <a:r>
              <a:rPr lang="zh-CN" sz="2800">
                <a:latin typeface="黑体" pitchFamily="49" charset="-122"/>
                <a:ea typeface="黑体" pitchFamily="49" charset="-122"/>
                <a:sym typeface="Calibri" pitchFamily="34" charset="0"/>
              </a:rPr>
              <a:t>（基本上讲）现代数据分析的基础</a:t>
            </a:r>
          </a:p>
          <a:p>
            <a:pPr defTabSz="0" eaLnBrk="1" hangingPunct="1">
              <a:lnSpc>
                <a:spcPct val="120000"/>
              </a:lnSpc>
              <a:spcBef>
                <a:spcPct val="50000"/>
              </a:spcBef>
              <a:buFontTx/>
              <a:buNone/>
            </a:pPr>
            <a:r>
              <a:rPr lang="zh-CN" sz="2800">
                <a:latin typeface="黑体" pitchFamily="49" charset="-122"/>
                <a:ea typeface="黑体" pitchFamily="49" charset="-122"/>
                <a:sym typeface="Calibri" pitchFamily="34" charset="0"/>
              </a:rPr>
              <a:t>（同样也是）数据挖掘、机器学习的基础</a:t>
            </a:r>
          </a:p>
        </p:txBody>
      </p:sp>
      <p:pic>
        <p:nvPicPr>
          <p:cNvPr id="58374" name="图片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35850" y="5105400"/>
            <a:ext cx="1181100" cy="1041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58375" name="Picture 2" descr="Z:\信息可视化课程建设\Class3\materials\The_Normal_Distribution.svg.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22750" y="1682750"/>
            <a:ext cx="4673600" cy="35067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1168753285"/>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标题 1"/>
          <p:cNvSpPr>
            <a:spLocks noGrp="1" noChangeArrowheads="1"/>
          </p:cNvSpPr>
          <p:nvPr>
            <p:ph type="ctrTitle"/>
          </p:nvPr>
        </p:nvSpPr>
        <p:spPr>
          <a:xfrm>
            <a:off x="800100" y="355600"/>
            <a:ext cx="8172450" cy="1117600"/>
          </a:xfrm>
          <a:ln/>
          <a:extLst>
            <a:ext uri="{91240B29-F687-4F45-9708-019B960494DF}">
              <a14:hiddenLine xmlns:a14="http://schemas.microsoft.com/office/drawing/2010/main" w="9525">
                <a:solidFill>
                  <a:srgbClr val="000000"/>
                </a:solidFill>
                <a:miter lim="800000"/>
                <a:headEnd/>
                <a:tailEnd/>
              </a14:hiddenLine>
            </a:ext>
          </a:extLst>
        </p:spPr>
        <p:txBody>
          <a:bodyPr/>
          <a:lstStyle/>
          <a:p>
            <a:pPr marL="0" indent="0"/>
            <a:r>
              <a:rPr lang="zh-CN" altLang="en-US" sz="4000">
                <a:ea typeface="黑体" pitchFamily="49" charset="-122"/>
              </a:rPr>
              <a:t>探索式数据分析</a:t>
            </a:r>
            <a:br>
              <a:rPr lang="zh-CN" altLang="en-US" sz="4000">
                <a:ea typeface="黑体" pitchFamily="49" charset="-122"/>
              </a:rPr>
            </a:br>
            <a:r>
              <a:rPr lang="zh-CN" altLang="en-US" sz="3200">
                <a:ea typeface="黑体" pitchFamily="49" charset="-122"/>
              </a:rPr>
              <a:t>（Exploratory Data Analysis，EDA）</a:t>
            </a:r>
          </a:p>
        </p:txBody>
      </p:sp>
      <p:pic>
        <p:nvPicPr>
          <p:cNvPr id="59395" name="图片 4"/>
          <p:cNvPicPr>
            <a:picLocks noChangeAspect="1" noChangeArrowheads="1"/>
          </p:cNvPicPr>
          <p:nvPr/>
        </p:nvPicPr>
        <p:blipFill>
          <a:blip r:embed="rId2">
            <a:extLst>
              <a:ext uri="{28A0092B-C50C-407E-A947-70E740481C1C}">
                <a14:useLocalDpi xmlns:a14="http://schemas.microsoft.com/office/drawing/2010/main" val="0"/>
              </a:ext>
            </a:extLst>
          </a:blip>
          <a:srcRect t="37080" r="2669"/>
          <a:stretch>
            <a:fillRect/>
          </a:stretch>
        </p:blipFill>
        <p:spPr bwMode="auto">
          <a:xfrm>
            <a:off x="660400" y="425450"/>
            <a:ext cx="1439863" cy="885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cxnSp>
        <p:nvCxnSpPr>
          <p:cNvPr id="59396" name="直接连接符 12"/>
          <p:cNvCxnSpPr>
            <a:cxnSpLocks noChangeShapeType="1"/>
          </p:cNvCxnSpPr>
          <p:nvPr/>
        </p:nvCxnSpPr>
        <p:spPr bwMode="auto">
          <a:xfrm>
            <a:off x="287338" y="1412875"/>
            <a:ext cx="8605837" cy="0"/>
          </a:xfrm>
          <a:prstGeom prst="line">
            <a:avLst/>
          </a:prstGeom>
          <a:noFill/>
          <a:ln w="25400" cap="flat" cmpd="sng">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59397" name="内容占位符 2"/>
          <p:cNvSpPr>
            <a:spLocks noGrp="1" noChangeArrowheads="1"/>
          </p:cNvSpPr>
          <p:nvPr/>
        </p:nvSpPr>
        <p:spPr bwMode="auto">
          <a:xfrm>
            <a:off x="590550" y="1685925"/>
            <a:ext cx="7962900" cy="45386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defTabSz="0" eaLnBrk="1" hangingPunct="1">
              <a:lnSpc>
                <a:spcPct val="120000"/>
              </a:lnSpc>
              <a:spcBef>
                <a:spcPct val="50000"/>
              </a:spcBef>
              <a:buFontTx/>
              <a:buNone/>
            </a:pPr>
            <a:r>
              <a:rPr lang="zh-CN" sz="3000">
                <a:latin typeface="黑体" pitchFamily="49" charset="-122"/>
                <a:ea typeface="黑体" pitchFamily="49" charset="-122"/>
                <a:sym typeface="Calibri" pitchFamily="34" charset="0"/>
              </a:rPr>
              <a:t>基于统计</a:t>
            </a:r>
          </a:p>
          <a:p>
            <a:pPr defTabSz="0" eaLnBrk="1" hangingPunct="1">
              <a:lnSpc>
                <a:spcPct val="120000"/>
              </a:lnSpc>
              <a:spcBef>
                <a:spcPct val="50000"/>
              </a:spcBef>
              <a:buFontTx/>
              <a:buNone/>
            </a:pPr>
            <a:r>
              <a:rPr lang="zh-CN" sz="3000">
                <a:latin typeface="黑体" pitchFamily="49" charset="-122"/>
                <a:ea typeface="黑体" pitchFamily="49" charset="-122"/>
                <a:sym typeface="Calibri" pitchFamily="34" charset="0"/>
              </a:rPr>
              <a:t>数据可视化驱动的方法</a:t>
            </a:r>
          </a:p>
          <a:p>
            <a:pPr defTabSz="0" eaLnBrk="1" hangingPunct="1">
              <a:lnSpc>
                <a:spcPct val="120000"/>
              </a:lnSpc>
              <a:spcBef>
                <a:spcPct val="50000"/>
              </a:spcBef>
              <a:buFontTx/>
              <a:buNone/>
            </a:pPr>
            <a:r>
              <a:rPr lang="zh-CN" sz="3000">
                <a:latin typeface="黑体" pitchFamily="49" charset="-122"/>
                <a:ea typeface="黑体" pitchFamily="49" charset="-122"/>
                <a:sym typeface="Calibri" pitchFamily="34" charset="0"/>
              </a:rPr>
              <a:t>使用简单的方式概括数据主要特征</a:t>
            </a:r>
          </a:p>
          <a:p>
            <a:pPr defTabSz="0" eaLnBrk="1" hangingPunct="1">
              <a:lnSpc>
                <a:spcPct val="120000"/>
              </a:lnSpc>
              <a:spcBef>
                <a:spcPct val="50000"/>
              </a:spcBef>
              <a:buFontTx/>
              <a:buNone/>
            </a:pPr>
            <a:endParaRPr lang="zh-CN" sz="3000">
              <a:latin typeface="黑体" pitchFamily="49" charset="-122"/>
              <a:ea typeface="黑体" pitchFamily="49" charset="-122"/>
              <a:sym typeface="Calibri" pitchFamily="34" charset="0"/>
            </a:endParaRPr>
          </a:p>
          <a:p>
            <a:pPr defTabSz="0" eaLnBrk="1" hangingPunct="1">
              <a:lnSpc>
                <a:spcPct val="120000"/>
              </a:lnSpc>
              <a:spcBef>
                <a:spcPct val="50000"/>
              </a:spcBef>
              <a:buFontTx/>
              <a:buNone/>
            </a:pPr>
            <a:endParaRPr lang="zh-CN" sz="3000">
              <a:latin typeface="黑体" pitchFamily="49" charset="-122"/>
              <a:ea typeface="黑体" pitchFamily="49" charset="-122"/>
              <a:sym typeface="Calibri" pitchFamily="34" charset="0"/>
            </a:endParaRPr>
          </a:p>
          <a:p>
            <a:pPr defTabSz="0" eaLnBrk="1" hangingPunct="1">
              <a:lnSpc>
                <a:spcPct val="120000"/>
              </a:lnSpc>
              <a:spcBef>
                <a:spcPct val="50000"/>
              </a:spcBef>
              <a:buFontTx/>
              <a:buNone/>
            </a:pPr>
            <a:endParaRPr lang="zh-CN" altLang="zh-CN" sz="3000">
              <a:latin typeface="黑体" pitchFamily="49" charset="-122"/>
              <a:ea typeface="黑体" pitchFamily="49" charset="-122"/>
              <a:sym typeface="Calibri" pitchFamily="34" charset="0"/>
            </a:endParaRPr>
          </a:p>
        </p:txBody>
      </p:sp>
      <p:pic>
        <p:nvPicPr>
          <p:cNvPr id="59398" name="图片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35850" y="5105400"/>
            <a:ext cx="1181100" cy="1041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2080098894"/>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0418" name="直接连接符 12"/>
          <p:cNvCxnSpPr>
            <a:cxnSpLocks noChangeShapeType="1"/>
          </p:cNvCxnSpPr>
          <p:nvPr/>
        </p:nvCxnSpPr>
        <p:spPr bwMode="auto">
          <a:xfrm>
            <a:off x="287338" y="1412875"/>
            <a:ext cx="8605837" cy="0"/>
          </a:xfrm>
          <a:prstGeom prst="line">
            <a:avLst/>
          </a:prstGeom>
          <a:noFill/>
          <a:ln w="25400" cap="flat" cmpd="sng">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pic>
        <p:nvPicPr>
          <p:cNvPr id="60419" name="图片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35850" y="5105400"/>
            <a:ext cx="1181100" cy="1041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0420" name="内容占位符 2"/>
          <p:cNvSpPr>
            <a:spLocks noGrp="1" noChangeArrowheads="1"/>
          </p:cNvSpPr>
          <p:nvPr/>
        </p:nvSpPr>
        <p:spPr bwMode="auto">
          <a:xfrm>
            <a:off x="101600" y="1543050"/>
            <a:ext cx="8661400" cy="4749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defTabSz="0" eaLnBrk="1" hangingPunct="1">
              <a:lnSpc>
                <a:spcPct val="105000"/>
              </a:lnSpc>
              <a:spcBef>
                <a:spcPct val="50000"/>
              </a:spcBef>
              <a:buFontTx/>
              <a:buNone/>
            </a:pPr>
            <a:r>
              <a:rPr lang="zh-CN" altLang="en-US" dirty="0">
                <a:latin typeface="黑体" pitchFamily="49" charset="-122"/>
                <a:ea typeface="黑体" pitchFamily="49" charset="-122"/>
                <a:sym typeface="Calibri" pitchFamily="34" charset="0"/>
              </a:rPr>
              <a:t>	“Some of my friends felt that I should be very explicit in warning you  of how much time and money can be wasted on computing, how much clarity and insight can be lost in great stacks of computer output. In fact, I ask you to remember only two points:</a:t>
            </a:r>
          </a:p>
          <a:p>
            <a:pPr defTabSz="0" eaLnBrk="1" hangingPunct="1">
              <a:lnSpc>
                <a:spcPct val="105000"/>
              </a:lnSpc>
              <a:spcBef>
                <a:spcPct val="50000"/>
              </a:spcBef>
              <a:buFontTx/>
              <a:buNone/>
            </a:pPr>
            <a:r>
              <a:rPr lang="zh-CN" altLang="en-US" dirty="0">
                <a:solidFill>
                  <a:schemeClr val="accent1"/>
                </a:solidFill>
                <a:latin typeface="黑体" pitchFamily="49" charset="-122"/>
                <a:ea typeface="黑体" pitchFamily="49" charset="-122"/>
                <a:sym typeface="Calibri" pitchFamily="34" charset="0"/>
              </a:rPr>
              <a:t>	1. The tool that is so dull that you cannot cut yourself on it is not likely to be sharp enough to be either useful or helpful.（连自己都伤不了的工具也不会锋利到使用或有帮助。）</a:t>
            </a:r>
          </a:p>
          <a:p>
            <a:pPr defTabSz="0" eaLnBrk="1" hangingPunct="1">
              <a:lnSpc>
                <a:spcPct val="105000"/>
              </a:lnSpc>
              <a:spcBef>
                <a:spcPct val="50000"/>
              </a:spcBef>
              <a:buFontTx/>
              <a:buNone/>
            </a:pPr>
            <a:r>
              <a:rPr lang="zh-CN" altLang="en-US" dirty="0">
                <a:latin typeface="黑体" pitchFamily="49" charset="-122"/>
                <a:ea typeface="黑体" pitchFamily="49" charset="-122"/>
                <a:sym typeface="Calibri" pitchFamily="34" charset="0"/>
              </a:rPr>
              <a:t>	2. Most uses of the classical tools of statistics have been, are, and will be , made by those who know not what they do. （绝大多数统计工具是由外行人使用的）”</a:t>
            </a:r>
            <a:endParaRPr lang="zh-CN" altLang="en-US" sz="1600" dirty="0">
              <a:latin typeface="黑体" pitchFamily="49" charset="-122"/>
              <a:ea typeface="黑体" pitchFamily="49" charset="-122"/>
              <a:sym typeface="Calibri" pitchFamily="34" charset="0"/>
            </a:endParaRPr>
          </a:p>
          <a:p>
            <a:pPr algn="r" defTabSz="0" eaLnBrk="1" hangingPunct="1">
              <a:lnSpc>
                <a:spcPct val="105000"/>
              </a:lnSpc>
              <a:spcBef>
                <a:spcPct val="80000"/>
              </a:spcBef>
              <a:buFontTx/>
              <a:buNone/>
            </a:pPr>
            <a:r>
              <a:rPr lang="zh-CN" altLang="en-US" dirty="0">
                <a:latin typeface="黑体" pitchFamily="49" charset="-122"/>
                <a:ea typeface="黑体" pitchFamily="49" charset="-122"/>
                <a:sym typeface="Calibri" pitchFamily="34" charset="0"/>
              </a:rPr>
              <a:t> 	</a:t>
            </a:r>
            <a:r>
              <a:rPr lang="zh-CN" altLang="en-US" sz="1600" i="1" dirty="0">
                <a:solidFill>
                  <a:srgbClr val="7F7F7F"/>
                </a:solidFill>
                <a:sym typeface="Calibri" pitchFamily="34" charset="0"/>
              </a:rPr>
              <a:t>--John W. Tukey, </a:t>
            </a:r>
            <a:r>
              <a:rPr lang="zh-CN" altLang="en-US" sz="1600" i="1" dirty="0">
                <a:solidFill>
                  <a:srgbClr val="7F7F7F"/>
                </a:solidFill>
                <a:latin typeface="Arial"/>
                <a:sym typeface="Calibri" pitchFamily="34" charset="0"/>
              </a:rPr>
              <a:t>“</a:t>
            </a:r>
            <a:r>
              <a:rPr lang="zh-CN" altLang="en-US" sz="1600" i="1" dirty="0">
                <a:solidFill>
                  <a:srgbClr val="7F7F7F"/>
                </a:solidFill>
                <a:sym typeface="Calibri" pitchFamily="34" charset="0"/>
              </a:rPr>
              <a:t>The Technical Tools of Statistics</a:t>
            </a:r>
            <a:r>
              <a:rPr lang="zh-CN" altLang="en-US" sz="1600" i="1" dirty="0">
                <a:solidFill>
                  <a:srgbClr val="7F7F7F"/>
                </a:solidFill>
                <a:latin typeface="Arial"/>
                <a:sym typeface="Calibri" pitchFamily="34" charset="0"/>
              </a:rPr>
              <a:t>”</a:t>
            </a:r>
            <a:r>
              <a:rPr lang="zh-CN" altLang="en-US" sz="1600" i="1" dirty="0">
                <a:solidFill>
                  <a:srgbClr val="7F7F7F"/>
                </a:solidFill>
                <a:sym typeface="Calibri" pitchFamily="34" charset="0"/>
              </a:rPr>
              <a:t>, at the 125th Anniversary Meeting of American Statistical Association, 1964</a:t>
            </a:r>
          </a:p>
        </p:txBody>
      </p:sp>
    </p:spTree>
    <p:extLst>
      <p:ext uri="{BB962C8B-B14F-4D97-AF65-F5344CB8AC3E}">
        <p14:creationId xmlns:p14="http://schemas.microsoft.com/office/powerpoint/2010/main" val="3102234912"/>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标题 1"/>
          <p:cNvSpPr>
            <a:spLocks noGrp="1" noChangeArrowheads="1"/>
          </p:cNvSpPr>
          <p:nvPr>
            <p:ph type="ctrTitle"/>
          </p:nvPr>
        </p:nvSpPr>
        <p:spPr>
          <a:xfrm>
            <a:off x="1219200" y="355600"/>
            <a:ext cx="7683500" cy="990600"/>
          </a:xfrm>
          <a:ln/>
          <a:extLst>
            <a:ext uri="{91240B29-F687-4F45-9708-019B960494DF}">
              <a14:hiddenLine xmlns:a14="http://schemas.microsoft.com/office/drawing/2010/main" w="9525">
                <a:solidFill>
                  <a:srgbClr val="000000"/>
                </a:solidFill>
                <a:miter lim="800000"/>
                <a:headEnd/>
                <a:tailEnd/>
              </a14:hiddenLine>
            </a:ext>
          </a:extLst>
        </p:spPr>
        <p:txBody>
          <a:bodyPr/>
          <a:lstStyle/>
          <a:p>
            <a:pPr marL="0" indent="0"/>
            <a:r>
              <a:rPr lang="zh-CN" altLang="en-US">
                <a:ea typeface="黑体" pitchFamily="49" charset="-122"/>
              </a:rPr>
              <a:t>探索式数据分析中的可视化</a:t>
            </a:r>
          </a:p>
        </p:txBody>
      </p:sp>
      <p:pic>
        <p:nvPicPr>
          <p:cNvPr id="61443" name="图片 4"/>
          <p:cNvPicPr>
            <a:picLocks noChangeAspect="1" noChangeArrowheads="1"/>
          </p:cNvPicPr>
          <p:nvPr/>
        </p:nvPicPr>
        <p:blipFill>
          <a:blip r:embed="rId2">
            <a:extLst>
              <a:ext uri="{28A0092B-C50C-407E-A947-70E740481C1C}">
                <a14:useLocalDpi xmlns:a14="http://schemas.microsoft.com/office/drawing/2010/main" val="0"/>
              </a:ext>
            </a:extLst>
          </a:blip>
          <a:srcRect t="37080" r="2669"/>
          <a:stretch>
            <a:fillRect/>
          </a:stretch>
        </p:blipFill>
        <p:spPr bwMode="auto">
          <a:xfrm>
            <a:off x="311150" y="425450"/>
            <a:ext cx="1439863" cy="885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cxnSp>
        <p:nvCxnSpPr>
          <p:cNvPr id="61444" name="直接连接符 12"/>
          <p:cNvCxnSpPr>
            <a:cxnSpLocks noChangeShapeType="1"/>
          </p:cNvCxnSpPr>
          <p:nvPr/>
        </p:nvCxnSpPr>
        <p:spPr bwMode="auto">
          <a:xfrm>
            <a:off x="287338" y="1412875"/>
            <a:ext cx="8605837" cy="0"/>
          </a:xfrm>
          <a:prstGeom prst="line">
            <a:avLst/>
          </a:prstGeom>
          <a:noFill/>
          <a:ln w="25400" cap="flat" cmpd="sng">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61445" name="内容占位符 2"/>
          <p:cNvSpPr>
            <a:spLocks noGrp="1" noChangeArrowheads="1"/>
          </p:cNvSpPr>
          <p:nvPr/>
        </p:nvSpPr>
        <p:spPr bwMode="auto">
          <a:xfrm>
            <a:off x="241300" y="1543050"/>
            <a:ext cx="8312150" cy="4470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defTabSz="0" eaLnBrk="1" hangingPunct="1">
              <a:lnSpc>
                <a:spcPct val="120000"/>
              </a:lnSpc>
              <a:spcBef>
                <a:spcPct val="50000"/>
              </a:spcBef>
              <a:buFontTx/>
              <a:buNone/>
            </a:pPr>
            <a:r>
              <a:rPr lang="zh-CN" altLang="en-US" sz="2800">
                <a:latin typeface="黑体" pitchFamily="49" charset="-122"/>
                <a:ea typeface="黑体" pitchFamily="49" charset="-122"/>
                <a:sym typeface="Calibri" pitchFamily="34" charset="0"/>
              </a:rPr>
              <a:t>	这里仅讲解探索式数据分析中的可视化方法，统计计算方法并不涉及。</a:t>
            </a:r>
          </a:p>
          <a:p>
            <a:pPr defTabSz="0" eaLnBrk="1" hangingPunct="1">
              <a:lnSpc>
                <a:spcPct val="120000"/>
              </a:lnSpc>
              <a:spcBef>
                <a:spcPct val="50000"/>
              </a:spcBef>
              <a:buFontTx/>
              <a:buNone/>
            </a:pPr>
            <a:r>
              <a:rPr lang="zh-CN" altLang="en-US" sz="2800">
                <a:latin typeface="黑体" pitchFamily="49" charset="-122"/>
                <a:ea typeface="黑体" pitchFamily="49" charset="-122"/>
                <a:sym typeface="Calibri" pitchFamily="34" charset="0"/>
              </a:rPr>
              <a:t>	探索式数据分析中的可视化方法分类：</a:t>
            </a:r>
          </a:p>
          <a:p>
            <a:pPr lvl="2" defTabSz="0" eaLnBrk="1" hangingPunct="1">
              <a:lnSpc>
                <a:spcPct val="120000"/>
              </a:lnSpc>
              <a:spcBef>
                <a:spcPct val="50000"/>
              </a:spcBef>
              <a:buFontTx/>
              <a:buNone/>
            </a:pPr>
            <a:r>
              <a:rPr lang="zh-CN" altLang="en-US" sz="2500">
                <a:latin typeface="黑体" pitchFamily="49" charset="-122"/>
                <a:ea typeface="黑体" pitchFamily="49" charset="-122"/>
                <a:sym typeface="Calibri" pitchFamily="34" charset="0"/>
              </a:rPr>
              <a:t>原始数据绘图</a:t>
            </a:r>
          </a:p>
          <a:p>
            <a:pPr lvl="2" defTabSz="0" eaLnBrk="1" hangingPunct="1">
              <a:lnSpc>
                <a:spcPct val="120000"/>
              </a:lnSpc>
              <a:spcBef>
                <a:spcPct val="50000"/>
              </a:spcBef>
              <a:buFontTx/>
              <a:buNone/>
            </a:pPr>
            <a:r>
              <a:rPr lang="zh-CN" altLang="en-US" sz="2500">
                <a:latin typeface="黑体" pitchFamily="49" charset="-122"/>
                <a:ea typeface="黑体" pitchFamily="49" charset="-122"/>
                <a:sym typeface="Calibri" pitchFamily="34" charset="0"/>
              </a:rPr>
              <a:t>简单统计值标绘</a:t>
            </a:r>
          </a:p>
          <a:p>
            <a:pPr lvl="2" defTabSz="0" eaLnBrk="1" hangingPunct="1">
              <a:lnSpc>
                <a:spcPct val="120000"/>
              </a:lnSpc>
              <a:spcBef>
                <a:spcPct val="50000"/>
              </a:spcBef>
              <a:buFontTx/>
              <a:buNone/>
            </a:pPr>
            <a:r>
              <a:rPr lang="zh-CN" altLang="en-US" sz="2500">
                <a:latin typeface="黑体" pitchFamily="49" charset="-122"/>
                <a:ea typeface="黑体" pitchFamily="49" charset="-122"/>
                <a:sym typeface="Calibri" pitchFamily="34" charset="0"/>
              </a:rPr>
              <a:t>多视图协调关联</a:t>
            </a:r>
          </a:p>
        </p:txBody>
      </p:sp>
      <p:pic>
        <p:nvPicPr>
          <p:cNvPr id="61446" name="图片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35850" y="5105400"/>
            <a:ext cx="1181100" cy="1041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1037370052"/>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标题 1"/>
          <p:cNvSpPr>
            <a:spLocks noGrp="1" noChangeArrowheads="1"/>
          </p:cNvSpPr>
          <p:nvPr>
            <p:ph type="ctrTitle"/>
          </p:nvPr>
        </p:nvSpPr>
        <p:spPr>
          <a:xfrm>
            <a:off x="1219200" y="355600"/>
            <a:ext cx="7683500" cy="1117600"/>
          </a:xfrm>
          <a:ln/>
          <a:extLst>
            <a:ext uri="{91240B29-F687-4F45-9708-019B960494DF}">
              <a14:hiddenLine xmlns:a14="http://schemas.microsoft.com/office/drawing/2010/main" w="9525">
                <a:solidFill>
                  <a:srgbClr val="000000"/>
                </a:solidFill>
                <a:miter lim="800000"/>
                <a:headEnd/>
                <a:tailEnd/>
              </a14:hiddenLine>
            </a:ext>
          </a:extLst>
        </p:spPr>
        <p:txBody>
          <a:bodyPr/>
          <a:lstStyle/>
          <a:p>
            <a:pPr marL="0" indent="0">
              <a:lnSpc>
                <a:spcPct val="110000"/>
              </a:lnSpc>
            </a:pPr>
            <a:r>
              <a:rPr lang="zh-CN" altLang="en-US" sz="3600">
                <a:ea typeface="黑体" pitchFamily="49" charset="-122"/>
              </a:rPr>
              <a:t>原始数据绘图：数据轨迹</a:t>
            </a:r>
            <a:br>
              <a:rPr lang="zh-CN" altLang="en-US" sz="3600">
                <a:ea typeface="黑体" pitchFamily="49" charset="-122"/>
              </a:rPr>
            </a:br>
            <a:r>
              <a:rPr lang="zh-CN" altLang="en-US" sz="3600">
                <a:ea typeface="黑体" pitchFamily="49" charset="-122"/>
              </a:rPr>
              <a:t>（data trajectory）</a:t>
            </a:r>
          </a:p>
        </p:txBody>
      </p:sp>
      <p:pic>
        <p:nvPicPr>
          <p:cNvPr id="62467" name="图片 4"/>
          <p:cNvPicPr>
            <a:picLocks noChangeAspect="1" noChangeArrowheads="1"/>
          </p:cNvPicPr>
          <p:nvPr/>
        </p:nvPicPr>
        <p:blipFill>
          <a:blip r:embed="rId2">
            <a:extLst>
              <a:ext uri="{28A0092B-C50C-407E-A947-70E740481C1C}">
                <a14:useLocalDpi xmlns:a14="http://schemas.microsoft.com/office/drawing/2010/main" val="0"/>
              </a:ext>
            </a:extLst>
          </a:blip>
          <a:srcRect t="37080" r="2669"/>
          <a:stretch>
            <a:fillRect/>
          </a:stretch>
        </p:blipFill>
        <p:spPr bwMode="auto">
          <a:xfrm>
            <a:off x="869950" y="425450"/>
            <a:ext cx="1439863" cy="885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cxnSp>
        <p:nvCxnSpPr>
          <p:cNvPr id="62468" name="直接连接符 12"/>
          <p:cNvCxnSpPr>
            <a:cxnSpLocks noChangeShapeType="1"/>
          </p:cNvCxnSpPr>
          <p:nvPr/>
        </p:nvCxnSpPr>
        <p:spPr bwMode="auto">
          <a:xfrm>
            <a:off x="287338" y="1412875"/>
            <a:ext cx="8605837" cy="0"/>
          </a:xfrm>
          <a:prstGeom prst="line">
            <a:avLst/>
          </a:prstGeom>
          <a:noFill/>
          <a:ln w="25400" cap="flat" cmpd="sng">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pic>
        <p:nvPicPr>
          <p:cNvPr id="62469" name="图片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35850" y="5105400"/>
            <a:ext cx="1181100" cy="1041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62470" name="Picture 2" descr="Z:\信息可视化课程建设\Class3\materials\movie_guiji.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93963" y="1628775"/>
            <a:ext cx="4181475" cy="4152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3188659353"/>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标题 1"/>
          <p:cNvSpPr>
            <a:spLocks noGrp="1" noChangeArrowheads="1"/>
          </p:cNvSpPr>
          <p:nvPr>
            <p:ph type="ctrTitle"/>
          </p:nvPr>
        </p:nvSpPr>
        <p:spPr>
          <a:xfrm>
            <a:off x="1498600" y="355600"/>
            <a:ext cx="7683500" cy="977900"/>
          </a:xfrm>
          <a:ln/>
          <a:extLst>
            <a:ext uri="{91240B29-F687-4F45-9708-019B960494DF}">
              <a14:hiddenLine xmlns:a14="http://schemas.microsoft.com/office/drawing/2010/main" w="9525">
                <a:solidFill>
                  <a:srgbClr val="000000"/>
                </a:solidFill>
                <a:miter lim="800000"/>
                <a:headEnd/>
                <a:tailEnd/>
              </a14:hiddenLine>
            </a:ext>
          </a:extLst>
        </p:spPr>
        <p:txBody>
          <a:bodyPr/>
          <a:lstStyle/>
          <a:p>
            <a:pPr marL="0" indent="0">
              <a:lnSpc>
                <a:spcPct val="110000"/>
              </a:lnSpc>
            </a:pPr>
            <a:r>
              <a:rPr lang="zh-CN" altLang="en-US" sz="3600">
                <a:ea typeface="黑体" pitchFamily="49" charset="-122"/>
              </a:rPr>
              <a:t>原始数据绘图：柱状图（bar chart）</a:t>
            </a:r>
          </a:p>
        </p:txBody>
      </p:sp>
      <p:pic>
        <p:nvPicPr>
          <p:cNvPr id="63491" name="图片 4"/>
          <p:cNvPicPr>
            <a:picLocks noChangeAspect="1" noChangeArrowheads="1"/>
          </p:cNvPicPr>
          <p:nvPr/>
        </p:nvPicPr>
        <p:blipFill>
          <a:blip r:embed="rId2">
            <a:extLst>
              <a:ext uri="{28A0092B-C50C-407E-A947-70E740481C1C}">
                <a14:useLocalDpi xmlns:a14="http://schemas.microsoft.com/office/drawing/2010/main" val="0"/>
              </a:ext>
            </a:extLst>
          </a:blip>
          <a:srcRect t="37080" r="2669"/>
          <a:stretch>
            <a:fillRect/>
          </a:stretch>
        </p:blipFill>
        <p:spPr bwMode="auto">
          <a:xfrm>
            <a:off x="381000" y="425450"/>
            <a:ext cx="1439863" cy="885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cxnSp>
        <p:nvCxnSpPr>
          <p:cNvPr id="63492" name="直接连接符 12"/>
          <p:cNvCxnSpPr>
            <a:cxnSpLocks noChangeShapeType="1"/>
          </p:cNvCxnSpPr>
          <p:nvPr/>
        </p:nvCxnSpPr>
        <p:spPr bwMode="auto">
          <a:xfrm>
            <a:off x="287338" y="1412875"/>
            <a:ext cx="8605837" cy="0"/>
          </a:xfrm>
          <a:prstGeom prst="line">
            <a:avLst/>
          </a:prstGeom>
          <a:noFill/>
          <a:ln w="25400" cap="flat" cmpd="sng">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pic>
        <p:nvPicPr>
          <p:cNvPr id="63493" name="图片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35850" y="5105400"/>
            <a:ext cx="1181100" cy="1041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63494" name="图片 5" descr="C:\Documents and Settings\icie\桌面\bar_combined.png"/>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188" y="2349500"/>
            <a:ext cx="7993062" cy="22780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3452923151"/>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标题 1"/>
          <p:cNvSpPr>
            <a:spLocks noGrp="1" noChangeArrowheads="1"/>
          </p:cNvSpPr>
          <p:nvPr>
            <p:ph type="ctrTitle"/>
          </p:nvPr>
        </p:nvSpPr>
        <p:spPr>
          <a:xfrm>
            <a:off x="1498600" y="355600"/>
            <a:ext cx="7683500" cy="977900"/>
          </a:xfrm>
          <a:ln/>
          <a:extLst>
            <a:ext uri="{91240B29-F687-4F45-9708-019B960494DF}">
              <a14:hiddenLine xmlns:a14="http://schemas.microsoft.com/office/drawing/2010/main" w="9525">
                <a:solidFill>
                  <a:srgbClr val="000000"/>
                </a:solidFill>
                <a:miter lim="800000"/>
                <a:headEnd/>
                <a:tailEnd/>
              </a14:hiddenLine>
            </a:ext>
          </a:extLst>
        </p:spPr>
        <p:txBody>
          <a:bodyPr/>
          <a:lstStyle/>
          <a:p>
            <a:pPr marL="0" indent="0">
              <a:lnSpc>
                <a:spcPct val="110000"/>
              </a:lnSpc>
            </a:pPr>
            <a:r>
              <a:rPr lang="zh-CN" altLang="en-US" sz="3600">
                <a:ea typeface="黑体" pitchFamily="49" charset="-122"/>
              </a:rPr>
              <a:t>原始数据绘图：饼图（pie chart）</a:t>
            </a:r>
          </a:p>
        </p:txBody>
      </p:sp>
      <p:pic>
        <p:nvPicPr>
          <p:cNvPr id="64515" name="图片 4"/>
          <p:cNvPicPr>
            <a:picLocks noChangeAspect="1" noChangeArrowheads="1"/>
          </p:cNvPicPr>
          <p:nvPr/>
        </p:nvPicPr>
        <p:blipFill>
          <a:blip r:embed="rId2">
            <a:extLst>
              <a:ext uri="{28A0092B-C50C-407E-A947-70E740481C1C}">
                <a14:useLocalDpi xmlns:a14="http://schemas.microsoft.com/office/drawing/2010/main" val="0"/>
              </a:ext>
            </a:extLst>
          </a:blip>
          <a:srcRect t="37080" r="2669"/>
          <a:stretch>
            <a:fillRect/>
          </a:stretch>
        </p:blipFill>
        <p:spPr bwMode="auto">
          <a:xfrm>
            <a:off x="381000" y="425450"/>
            <a:ext cx="1439863" cy="885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cxnSp>
        <p:nvCxnSpPr>
          <p:cNvPr id="64516" name="直接连接符 12"/>
          <p:cNvCxnSpPr>
            <a:cxnSpLocks noChangeShapeType="1"/>
          </p:cNvCxnSpPr>
          <p:nvPr/>
        </p:nvCxnSpPr>
        <p:spPr bwMode="auto">
          <a:xfrm>
            <a:off x="287338" y="1412875"/>
            <a:ext cx="8605837" cy="0"/>
          </a:xfrm>
          <a:prstGeom prst="line">
            <a:avLst/>
          </a:prstGeom>
          <a:noFill/>
          <a:ln w="25400" cap="flat" cmpd="sng">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pic>
        <p:nvPicPr>
          <p:cNvPr id="64517" name="图片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35850" y="5105400"/>
            <a:ext cx="1181100" cy="1041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64518" name="图片 5" descr="pie chart screenshot"/>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8175" y="1700213"/>
            <a:ext cx="5422900" cy="3948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307859474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标题 1"/>
          <p:cNvSpPr>
            <a:spLocks noGrp="1" noChangeArrowheads="1"/>
          </p:cNvSpPr>
          <p:nvPr>
            <p:ph type="ctrTitle"/>
          </p:nvPr>
        </p:nvSpPr>
        <p:spPr>
          <a:xfrm>
            <a:off x="450850" y="355600"/>
            <a:ext cx="8229600" cy="990600"/>
          </a:xfrm>
          <a:ln/>
          <a:extLst>
            <a:ext uri="{91240B29-F687-4F45-9708-019B960494DF}">
              <a14:hiddenLine xmlns:a14="http://schemas.microsoft.com/office/drawing/2010/main" w="9525">
                <a:solidFill>
                  <a:srgbClr val="000000"/>
                </a:solidFill>
                <a:miter lim="800000"/>
                <a:headEnd/>
                <a:tailEnd/>
              </a14:hiddenLine>
            </a:ext>
          </a:extLst>
        </p:spPr>
        <p:txBody>
          <a:bodyPr/>
          <a:lstStyle/>
          <a:p>
            <a:pPr marL="0" indent="0"/>
            <a:r>
              <a:rPr lang="zh-CN" altLang="en-US">
                <a:ea typeface="黑体" pitchFamily="49" charset="-122"/>
              </a:rPr>
              <a:t>属性类型</a:t>
            </a:r>
          </a:p>
        </p:txBody>
      </p:sp>
      <p:sp>
        <p:nvSpPr>
          <p:cNvPr id="8195" name="内容占位符 2"/>
          <p:cNvSpPr>
            <a:spLocks noGrp="1" noChangeArrowheads="1"/>
          </p:cNvSpPr>
          <p:nvPr>
            <p:ph type="subTitle" idx="1"/>
          </p:nvPr>
        </p:nvSpPr>
        <p:spPr>
          <a:xfrm>
            <a:off x="590550" y="1682750"/>
            <a:ext cx="8242300" cy="4375150"/>
          </a:xfrm>
          <a:ln/>
          <a:extLst>
            <a:ext uri="{91240B29-F687-4F45-9708-019B960494DF}">
              <a14:hiddenLine xmlns:a14="http://schemas.microsoft.com/office/drawing/2010/main" w="9525">
                <a:solidFill>
                  <a:srgbClr val="000000"/>
                </a:solidFill>
                <a:miter lim="800000"/>
                <a:headEnd/>
                <a:tailEnd/>
              </a14:hiddenLine>
            </a:ext>
          </a:extLst>
        </p:spPr>
        <p:txBody>
          <a:bodyPr/>
          <a:lstStyle/>
          <a:p>
            <a:pPr algn="l">
              <a:lnSpc>
                <a:spcPct val="120000"/>
              </a:lnSpc>
              <a:spcAft>
                <a:spcPct val="35000"/>
              </a:spcAft>
            </a:pPr>
            <a:r>
              <a:rPr lang="zh-CN">
                <a:ea typeface="黑体" pitchFamily="49" charset="-122"/>
              </a:rPr>
              <a:t>类别型属性</a:t>
            </a:r>
          </a:p>
        </p:txBody>
      </p:sp>
      <p:pic>
        <p:nvPicPr>
          <p:cNvPr id="8196" name="图片 4"/>
          <p:cNvPicPr>
            <a:picLocks noChangeAspect="1" noChangeArrowheads="1"/>
          </p:cNvPicPr>
          <p:nvPr/>
        </p:nvPicPr>
        <p:blipFill>
          <a:blip r:embed="rId2">
            <a:extLst>
              <a:ext uri="{28A0092B-C50C-407E-A947-70E740481C1C}">
                <a14:useLocalDpi xmlns:a14="http://schemas.microsoft.com/office/drawing/2010/main" val="0"/>
              </a:ext>
            </a:extLst>
          </a:blip>
          <a:srcRect t="37080" r="2669"/>
          <a:stretch>
            <a:fillRect/>
          </a:stretch>
        </p:blipFill>
        <p:spPr bwMode="auto">
          <a:xfrm>
            <a:off x="1638300" y="425450"/>
            <a:ext cx="1439863" cy="8842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cxnSp>
        <p:nvCxnSpPr>
          <p:cNvPr id="8197" name="直接连接符 12"/>
          <p:cNvCxnSpPr>
            <a:cxnSpLocks noChangeShapeType="1"/>
          </p:cNvCxnSpPr>
          <p:nvPr/>
        </p:nvCxnSpPr>
        <p:spPr bwMode="auto">
          <a:xfrm>
            <a:off x="287338" y="1412875"/>
            <a:ext cx="8605837" cy="0"/>
          </a:xfrm>
          <a:prstGeom prst="line">
            <a:avLst/>
          </a:prstGeom>
          <a:noFill/>
          <a:ln w="25400" cap="flat" cmpd="sng">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pic>
        <p:nvPicPr>
          <p:cNvPr id="8198" name="图片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35850" y="5105400"/>
            <a:ext cx="1181100" cy="1041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8199" name="Picture 2" descr="Z:\信息可视化课程建设\Class3\materials\nominal.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35125" y="2520950"/>
            <a:ext cx="5930900" cy="29575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64608330"/>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标题 1"/>
          <p:cNvSpPr>
            <a:spLocks noGrp="1" noChangeArrowheads="1"/>
          </p:cNvSpPr>
          <p:nvPr>
            <p:ph type="ctrTitle"/>
          </p:nvPr>
        </p:nvSpPr>
        <p:spPr>
          <a:xfrm>
            <a:off x="1498600" y="355600"/>
            <a:ext cx="7683500" cy="977900"/>
          </a:xfrm>
          <a:ln/>
          <a:extLst>
            <a:ext uri="{91240B29-F687-4F45-9708-019B960494DF}">
              <a14:hiddenLine xmlns:a14="http://schemas.microsoft.com/office/drawing/2010/main" w="9525">
                <a:solidFill>
                  <a:srgbClr val="000000"/>
                </a:solidFill>
                <a:miter lim="800000"/>
                <a:headEnd/>
                <a:tailEnd/>
              </a14:hiddenLine>
            </a:ext>
          </a:extLst>
        </p:spPr>
        <p:txBody>
          <a:bodyPr/>
          <a:lstStyle/>
          <a:p>
            <a:pPr marL="0" indent="0">
              <a:lnSpc>
                <a:spcPct val="110000"/>
              </a:lnSpc>
            </a:pPr>
            <a:r>
              <a:rPr lang="zh-CN" altLang="en-US" sz="3600">
                <a:ea typeface="黑体" pitchFamily="49" charset="-122"/>
              </a:rPr>
              <a:t>原始数据绘图：直方图（histogram）</a:t>
            </a:r>
          </a:p>
        </p:txBody>
      </p:sp>
      <p:pic>
        <p:nvPicPr>
          <p:cNvPr id="65539" name="图片 4"/>
          <p:cNvPicPr>
            <a:picLocks noChangeAspect="1" noChangeArrowheads="1"/>
          </p:cNvPicPr>
          <p:nvPr/>
        </p:nvPicPr>
        <p:blipFill>
          <a:blip r:embed="rId2">
            <a:extLst>
              <a:ext uri="{28A0092B-C50C-407E-A947-70E740481C1C}">
                <a14:useLocalDpi xmlns:a14="http://schemas.microsoft.com/office/drawing/2010/main" val="0"/>
              </a:ext>
            </a:extLst>
          </a:blip>
          <a:srcRect t="37080" r="2669"/>
          <a:stretch>
            <a:fillRect/>
          </a:stretch>
        </p:blipFill>
        <p:spPr bwMode="auto">
          <a:xfrm>
            <a:off x="381000" y="425450"/>
            <a:ext cx="1439863" cy="885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cxnSp>
        <p:nvCxnSpPr>
          <p:cNvPr id="65540" name="直接连接符 12"/>
          <p:cNvCxnSpPr>
            <a:cxnSpLocks noChangeShapeType="1"/>
          </p:cNvCxnSpPr>
          <p:nvPr/>
        </p:nvCxnSpPr>
        <p:spPr bwMode="auto">
          <a:xfrm>
            <a:off x="287338" y="1412875"/>
            <a:ext cx="8605837" cy="0"/>
          </a:xfrm>
          <a:prstGeom prst="line">
            <a:avLst/>
          </a:prstGeom>
          <a:noFill/>
          <a:ln w="25400" cap="flat" cmpd="sng">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pic>
        <p:nvPicPr>
          <p:cNvPr id="65541" name="图片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35850" y="5105400"/>
            <a:ext cx="1181100" cy="1041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65542" name="Picture 7198" descr="apple:Users:icie:Desktop:Screen Shot 2012-08-09 at 5.22.06 PM.png"/>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7088" y="1773238"/>
            <a:ext cx="7380287" cy="39798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2276927929"/>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标题 1"/>
          <p:cNvSpPr>
            <a:spLocks noGrp="1" noChangeArrowheads="1"/>
          </p:cNvSpPr>
          <p:nvPr>
            <p:ph type="ctrTitle"/>
          </p:nvPr>
        </p:nvSpPr>
        <p:spPr>
          <a:xfrm>
            <a:off x="1219200" y="355600"/>
            <a:ext cx="7683500" cy="1117600"/>
          </a:xfrm>
          <a:ln/>
          <a:extLst>
            <a:ext uri="{91240B29-F687-4F45-9708-019B960494DF}">
              <a14:hiddenLine xmlns:a14="http://schemas.microsoft.com/office/drawing/2010/main" w="9525">
                <a:solidFill>
                  <a:srgbClr val="000000"/>
                </a:solidFill>
                <a:miter lim="800000"/>
                <a:headEnd/>
                <a:tailEnd/>
              </a14:hiddenLine>
            </a:ext>
          </a:extLst>
        </p:spPr>
        <p:txBody>
          <a:bodyPr/>
          <a:lstStyle/>
          <a:p>
            <a:pPr marL="0" indent="0">
              <a:lnSpc>
                <a:spcPct val="110000"/>
              </a:lnSpc>
            </a:pPr>
            <a:r>
              <a:rPr lang="zh-CN" altLang="en-US" sz="3600">
                <a:ea typeface="黑体" pitchFamily="49" charset="-122"/>
              </a:rPr>
              <a:t>原始数据绘图：等值线图</a:t>
            </a:r>
            <a:br>
              <a:rPr lang="zh-CN" altLang="en-US" sz="3600">
                <a:ea typeface="黑体" pitchFamily="49" charset="-122"/>
              </a:rPr>
            </a:br>
            <a:r>
              <a:rPr lang="zh-CN" altLang="en-US" sz="3600">
                <a:ea typeface="黑体" pitchFamily="49" charset="-122"/>
              </a:rPr>
              <a:t>（contour map）</a:t>
            </a:r>
          </a:p>
        </p:txBody>
      </p:sp>
      <p:pic>
        <p:nvPicPr>
          <p:cNvPr id="66563" name="图片 4"/>
          <p:cNvPicPr>
            <a:picLocks noChangeAspect="1" noChangeArrowheads="1"/>
          </p:cNvPicPr>
          <p:nvPr/>
        </p:nvPicPr>
        <p:blipFill>
          <a:blip r:embed="rId2">
            <a:extLst>
              <a:ext uri="{28A0092B-C50C-407E-A947-70E740481C1C}">
                <a14:useLocalDpi xmlns:a14="http://schemas.microsoft.com/office/drawing/2010/main" val="0"/>
              </a:ext>
            </a:extLst>
          </a:blip>
          <a:srcRect t="37080" r="2669"/>
          <a:stretch>
            <a:fillRect/>
          </a:stretch>
        </p:blipFill>
        <p:spPr bwMode="auto">
          <a:xfrm>
            <a:off x="869950" y="425450"/>
            <a:ext cx="1439863" cy="885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cxnSp>
        <p:nvCxnSpPr>
          <p:cNvPr id="66564" name="直接连接符 12"/>
          <p:cNvCxnSpPr>
            <a:cxnSpLocks noChangeShapeType="1"/>
          </p:cNvCxnSpPr>
          <p:nvPr/>
        </p:nvCxnSpPr>
        <p:spPr bwMode="auto">
          <a:xfrm>
            <a:off x="287338" y="1412875"/>
            <a:ext cx="8605837" cy="0"/>
          </a:xfrm>
          <a:prstGeom prst="line">
            <a:avLst/>
          </a:prstGeom>
          <a:noFill/>
          <a:ln w="25400" cap="flat" cmpd="sng">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pic>
        <p:nvPicPr>
          <p:cNvPr id="66565" name="图片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35850" y="5105400"/>
            <a:ext cx="1181100" cy="1041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66566" name="图片 5" descr="Z:\第三章数据\contourplot_combined.png"/>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4500" y="1917700"/>
            <a:ext cx="8159750" cy="32242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3739325600"/>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标题 1"/>
          <p:cNvSpPr>
            <a:spLocks noGrp="1" noChangeArrowheads="1"/>
          </p:cNvSpPr>
          <p:nvPr>
            <p:ph type="ctrTitle"/>
          </p:nvPr>
        </p:nvSpPr>
        <p:spPr>
          <a:xfrm>
            <a:off x="1498600" y="355600"/>
            <a:ext cx="7683500" cy="977900"/>
          </a:xfrm>
          <a:ln/>
          <a:extLst>
            <a:ext uri="{91240B29-F687-4F45-9708-019B960494DF}">
              <a14:hiddenLine xmlns:a14="http://schemas.microsoft.com/office/drawing/2010/main" w="9525">
                <a:solidFill>
                  <a:srgbClr val="000000"/>
                </a:solidFill>
                <a:miter lim="800000"/>
                <a:headEnd/>
                <a:tailEnd/>
              </a14:hiddenLine>
            </a:ext>
          </a:extLst>
        </p:spPr>
        <p:txBody>
          <a:bodyPr/>
          <a:lstStyle/>
          <a:p>
            <a:pPr marL="0" indent="0">
              <a:lnSpc>
                <a:spcPct val="110000"/>
              </a:lnSpc>
            </a:pPr>
            <a:r>
              <a:rPr lang="zh-CN" altLang="en-US" sz="3600">
                <a:ea typeface="黑体" pitchFamily="49" charset="-122"/>
              </a:rPr>
              <a:t>原始数据绘图：走势图（sparkline）</a:t>
            </a:r>
          </a:p>
        </p:txBody>
      </p:sp>
      <p:pic>
        <p:nvPicPr>
          <p:cNvPr id="67587" name="图片 4"/>
          <p:cNvPicPr>
            <a:picLocks noChangeAspect="1" noChangeArrowheads="1"/>
          </p:cNvPicPr>
          <p:nvPr/>
        </p:nvPicPr>
        <p:blipFill>
          <a:blip r:embed="rId2">
            <a:extLst>
              <a:ext uri="{28A0092B-C50C-407E-A947-70E740481C1C}">
                <a14:useLocalDpi xmlns:a14="http://schemas.microsoft.com/office/drawing/2010/main" val="0"/>
              </a:ext>
            </a:extLst>
          </a:blip>
          <a:srcRect t="37080" r="2669"/>
          <a:stretch>
            <a:fillRect/>
          </a:stretch>
        </p:blipFill>
        <p:spPr bwMode="auto">
          <a:xfrm>
            <a:off x="381000" y="425450"/>
            <a:ext cx="1439863" cy="885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cxnSp>
        <p:nvCxnSpPr>
          <p:cNvPr id="67588" name="直接连接符 12"/>
          <p:cNvCxnSpPr>
            <a:cxnSpLocks noChangeShapeType="1"/>
          </p:cNvCxnSpPr>
          <p:nvPr/>
        </p:nvCxnSpPr>
        <p:spPr bwMode="auto">
          <a:xfrm>
            <a:off x="287338" y="1412875"/>
            <a:ext cx="8605837" cy="0"/>
          </a:xfrm>
          <a:prstGeom prst="line">
            <a:avLst/>
          </a:prstGeom>
          <a:noFill/>
          <a:ln w="25400" cap="flat" cmpd="sng">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pic>
        <p:nvPicPr>
          <p:cNvPr id="67589" name="图片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35850" y="5105400"/>
            <a:ext cx="1181100" cy="1041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67590" name="图片 5" descr="Z:\第三章数据\sparkline.png"/>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76375" y="2636838"/>
            <a:ext cx="6380163" cy="15589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1827529789"/>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标题 1"/>
          <p:cNvSpPr>
            <a:spLocks noGrp="1" noChangeArrowheads="1"/>
          </p:cNvSpPr>
          <p:nvPr>
            <p:ph type="ctrTitle"/>
          </p:nvPr>
        </p:nvSpPr>
        <p:spPr>
          <a:xfrm>
            <a:off x="1219200" y="355600"/>
            <a:ext cx="7683500" cy="1117600"/>
          </a:xfrm>
          <a:ln/>
          <a:extLst>
            <a:ext uri="{91240B29-F687-4F45-9708-019B960494DF}">
              <a14:hiddenLine xmlns:a14="http://schemas.microsoft.com/office/drawing/2010/main" w="9525">
                <a:solidFill>
                  <a:srgbClr val="000000"/>
                </a:solidFill>
                <a:miter lim="800000"/>
                <a:headEnd/>
                <a:tailEnd/>
              </a14:hiddenLine>
            </a:ext>
          </a:extLst>
        </p:spPr>
        <p:txBody>
          <a:bodyPr/>
          <a:lstStyle/>
          <a:p>
            <a:pPr marL="0" indent="0">
              <a:lnSpc>
                <a:spcPct val="110000"/>
              </a:lnSpc>
            </a:pPr>
            <a:r>
              <a:rPr lang="zh-CN" altLang="en-US" sz="3600">
                <a:ea typeface="黑体" pitchFamily="49" charset="-122"/>
              </a:rPr>
              <a:t>原始数据绘图：散点图</a:t>
            </a:r>
            <a:br>
              <a:rPr lang="zh-CN" altLang="en-US" sz="3600">
                <a:ea typeface="黑体" pitchFamily="49" charset="-122"/>
              </a:rPr>
            </a:br>
            <a:r>
              <a:rPr lang="zh-CN" altLang="en-US" sz="3600">
                <a:ea typeface="黑体" pitchFamily="49" charset="-122"/>
              </a:rPr>
              <a:t>（scatter plot/scatter plot matrix）</a:t>
            </a:r>
          </a:p>
        </p:txBody>
      </p:sp>
      <p:pic>
        <p:nvPicPr>
          <p:cNvPr id="68611" name="图片 4"/>
          <p:cNvPicPr>
            <a:picLocks noChangeAspect="1" noChangeArrowheads="1"/>
          </p:cNvPicPr>
          <p:nvPr/>
        </p:nvPicPr>
        <p:blipFill>
          <a:blip r:embed="rId2">
            <a:extLst>
              <a:ext uri="{28A0092B-C50C-407E-A947-70E740481C1C}">
                <a14:useLocalDpi xmlns:a14="http://schemas.microsoft.com/office/drawing/2010/main" val="0"/>
              </a:ext>
            </a:extLst>
          </a:blip>
          <a:srcRect t="37080" r="2669"/>
          <a:stretch>
            <a:fillRect/>
          </a:stretch>
        </p:blipFill>
        <p:spPr bwMode="auto">
          <a:xfrm>
            <a:off x="869950" y="425450"/>
            <a:ext cx="1439863" cy="885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cxnSp>
        <p:nvCxnSpPr>
          <p:cNvPr id="68612" name="直接连接符 12"/>
          <p:cNvCxnSpPr>
            <a:cxnSpLocks noChangeShapeType="1"/>
          </p:cNvCxnSpPr>
          <p:nvPr/>
        </p:nvCxnSpPr>
        <p:spPr bwMode="auto">
          <a:xfrm>
            <a:off x="287338" y="1412875"/>
            <a:ext cx="8605837" cy="0"/>
          </a:xfrm>
          <a:prstGeom prst="line">
            <a:avLst/>
          </a:prstGeom>
          <a:noFill/>
          <a:ln w="25400" cap="flat" cmpd="sng">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pic>
        <p:nvPicPr>
          <p:cNvPr id="68613" name="图片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35850" y="5105400"/>
            <a:ext cx="1181100" cy="1041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68614" name="图片 5" descr="Z:\第三章数据\scatter_matrix_combined.png"/>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9650" y="1657350"/>
            <a:ext cx="6942138" cy="4425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020918950"/>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标题 1"/>
          <p:cNvSpPr>
            <a:spLocks noGrp="1" noChangeArrowheads="1"/>
          </p:cNvSpPr>
          <p:nvPr>
            <p:ph type="ctrTitle"/>
          </p:nvPr>
        </p:nvSpPr>
        <p:spPr>
          <a:xfrm>
            <a:off x="1498600" y="355600"/>
            <a:ext cx="7683500" cy="977900"/>
          </a:xfrm>
          <a:ln/>
          <a:extLst>
            <a:ext uri="{91240B29-F687-4F45-9708-019B960494DF}">
              <a14:hiddenLine xmlns:a14="http://schemas.microsoft.com/office/drawing/2010/main" w="9525">
                <a:solidFill>
                  <a:srgbClr val="000000"/>
                </a:solidFill>
                <a:miter lim="800000"/>
                <a:headEnd/>
                <a:tailEnd/>
              </a14:hiddenLine>
            </a:ext>
          </a:extLst>
        </p:spPr>
        <p:txBody>
          <a:bodyPr/>
          <a:lstStyle/>
          <a:p>
            <a:pPr marL="0" indent="0">
              <a:lnSpc>
                <a:spcPct val="110000"/>
              </a:lnSpc>
            </a:pPr>
            <a:r>
              <a:rPr lang="zh-CN" altLang="en-US" sz="3600">
                <a:ea typeface="黑体" pitchFamily="49" charset="-122"/>
              </a:rPr>
              <a:t>原始数据绘图：热力图（heatmap）</a:t>
            </a:r>
          </a:p>
        </p:txBody>
      </p:sp>
      <p:pic>
        <p:nvPicPr>
          <p:cNvPr id="69635" name="图片 4"/>
          <p:cNvPicPr>
            <a:picLocks noChangeAspect="1" noChangeArrowheads="1"/>
          </p:cNvPicPr>
          <p:nvPr/>
        </p:nvPicPr>
        <p:blipFill>
          <a:blip r:embed="rId2">
            <a:extLst>
              <a:ext uri="{28A0092B-C50C-407E-A947-70E740481C1C}">
                <a14:useLocalDpi xmlns:a14="http://schemas.microsoft.com/office/drawing/2010/main" val="0"/>
              </a:ext>
            </a:extLst>
          </a:blip>
          <a:srcRect t="37080" r="2669"/>
          <a:stretch>
            <a:fillRect/>
          </a:stretch>
        </p:blipFill>
        <p:spPr bwMode="auto">
          <a:xfrm>
            <a:off x="381000" y="425450"/>
            <a:ext cx="1439863" cy="885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cxnSp>
        <p:nvCxnSpPr>
          <p:cNvPr id="69636" name="直接连接符 12"/>
          <p:cNvCxnSpPr>
            <a:cxnSpLocks noChangeShapeType="1"/>
          </p:cNvCxnSpPr>
          <p:nvPr/>
        </p:nvCxnSpPr>
        <p:spPr bwMode="auto">
          <a:xfrm>
            <a:off x="287338" y="1412875"/>
            <a:ext cx="8605837" cy="0"/>
          </a:xfrm>
          <a:prstGeom prst="line">
            <a:avLst/>
          </a:prstGeom>
          <a:noFill/>
          <a:ln w="25400" cap="flat" cmpd="sng">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pic>
        <p:nvPicPr>
          <p:cNvPr id="69637" name="图片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35850" y="5105400"/>
            <a:ext cx="1181100" cy="1041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69638" name="图片 5"/>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51050" y="1557338"/>
            <a:ext cx="5040313" cy="44846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317914525"/>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标题 1"/>
          <p:cNvSpPr>
            <a:spLocks noGrp="1" noChangeArrowheads="1"/>
          </p:cNvSpPr>
          <p:nvPr>
            <p:ph type="ctrTitle"/>
          </p:nvPr>
        </p:nvSpPr>
        <p:spPr>
          <a:xfrm>
            <a:off x="590550" y="285750"/>
            <a:ext cx="8102600" cy="1117600"/>
          </a:xfrm>
          <a:ln/>
          <a:extLst>
            <a:ext uri="{91240B29-F687-4F45-9708-019B960494DF}">
              <a14:hiddenLine xmlns:a14="http://schemas.microsoft.com/office/drawing/2010/main" w="9525">
                <a:solidFill>
                  <a:srgbClr val="000000"/>
                </a:solidFill>
                <a:miter lim="800000"/>
                <a:headEnd/>
                <a:tailEnd/>
              </a14:hiddenLine>
            </a:ext>
          </a:extLst>
        </p:spPr>
        <p:txBody>
          <a:bodyPr/>
          <a:lstStyle/>
          <a:p>
            <a:pPr marL="0" indent="0">
              <a:lnSpc>
                <a:spcPct val="110000"/>
              </a:lnSpc>
            </a:pPr>
            <a:r>
              <a:rPr lang="zh-CN" altLang="en-US" sz="3600">
                <a:ea typeface="黑体" pitchFamily="49" charset="-122"/>
              </a:rPr>
              <a:t>	原始数据绘图：</a:t>
            </a:r>
            <a:br>
              <a:rPr lang="zh-CN" altLang="en-US" sz="3600">
                <a:ea typeface="黑体" pitchFamily="49" charset="-122"/>
              </a:rPr>
            </a:br>
            <a:r>
              <a:rPr lang="zh-CN" altLang="en-US" sz="3600">
                <a:ea typeface="黑体" pitchFamily="49" charset="-122"/>
              </a:rPr>
              <a:t>维恩图(Venn diagram)</a:t>
            </a:r>
          </a:p>
        </p:txBody>
      </p:sp>
      <p:pic>
        <p:nvPicPr>
          <p:cNvPr id="70659" name="图片 4"/>
          <p:cNvPicPr>
            <a:picLocks noChangeAspect="1" noChangeArrowheads="1"/>
          </p:cNvPicPr>
          <p:nvPr/>
        </p:nvPicPr>
        <p:blipFill>
          <a:blip r:embed="rId2">
            <a:extLst>
              <a:ext uri="{28A0092B-C50C-407E-A947-70E740481C1C}">
                <a14:useLocalDpi xmlns:a14="http://schemas.microsoft.com/office/drawing/2010/main" val="0"/>
              </a:ext>
            </a:extLst>
          </a:blip>
          <a:srcRect t="37080" r="2669"/>
          <a:stretch>
            <a:fillRect/>
          </a:stretch>
        </p:blipFill>
        <p:spPr bwMode="auto">
          <a:xfrm>
            <a:off x="869950" y="425450"/>
            <a:ext cx="1439863" cy="885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cxnSp>
        <p:nvCxnSpPr>
          <p:cNvPr id="70660" name="直接连接符 12"/>
          <p:cNvCxnSpPr>
            <a:cxnSpLocks noChangeShapeType="1"/>
          </p:cNvCxnSpPr>
          <p:nvPr/>
        </p:nvCxnSpPr>
        <p:spPr bwMode="auto">
          <a:xfrm>
            <a:off x="287338" y="1412875"/>
            <a:ext cx="8605837" cy="0"/>
          </a:xfrm>
          <a:prstGeom prst="line">
            <a:avLst/>
          </a:prstGeom>
          <a:noFill/>
          <a:ln w="25400" cap="flat" cmpd="sng">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pic>
        <p:nvPicPr>
          <p:cNvPr id="70661" name="图片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35850" y="5105400"/>
            <a:ext cx="1181100" cy="1041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0662" name="图片 5" descr="Z:\第三章数据\venn_combined.png"/>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5650" y="2565400"/>
            <a:ext cx="7618413" cy="2159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828944031"/>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标题 1"/>
          <p:cNvSpPr>
            <a:spLocks noGrp="1" noChangeArrowheads="1"/>
          </p:cNvSpPr>
          <p:nvPr>
            <p:ph type="ctrTitle"/>
          </p:nvPr>
        </p:nvSpPr>
        <p:spPr>
          <a:xfrm>
            <a:off x="1219200" y="355600"/>
            <a:ext cx="7683500" cy="1117600"/>
          </a:xfrm>
          <a:ln/>
          <a:extLst>
            <a:ext uri="{91240B29-F687-4F45-9708-019B960494DF}">
              <a14:hiddenLine xmlns:a14="http://schemas.microsoft.com/office/drawing/2010/main" w="9525">
                <a:solidFill>
                  <a:srgbClr val="000000"/>
                </a:solidFill>
                <a:miter lim="800000"/>
                <a:headEnd/>
                <a:tailEnd/>
              </a14:hiddenLine>
            </a:ext>
          </a:extLst>
        </p:spPr>
        <p:txBody>
          <a:bodyPr/>
          <a:lstStyle/>
          <a:p>
            <a:pPr marL="0" indent="0">
              <a:lnSpc>
                <a:spcPct val="110000"/>
              </a:lnSpc>
            </a:pPr>
            <a:r>
              <a:rPr lang="zh-CN" altLang="en-US" sz="3600">
                <a:ea typeface="黑体" pitchFamily="49" charset="-122"/>
              </a:rPr>
              <a:t>简单统计值标绘：</a:t>
            </a:r>
            <a:br>
              <a:rPr lang="zh-CN" altLang="en-US" sz="3600">
                <a:ea typeface="黑体" pitchFamily="49" charset="-122"/>
              </a:rPr>
            </a:br>
            <a:r>
              <a:rPr lang="zh-CN" altLang="en-US" sz="3600">
                <a:ea typeface="黑体" pitchFamily="49" charset="-122"/>
              </a:rPr>
              <a:t>一维盒须图（1-D box plot）</a:t>
            </a:r>
          </a:p>
        </p:txBody>
      </p:sp>
      <p:pic>
        <p:nvPicPr>
          <p:cNvPr id="71683" name="图片 4"/>
          <p:cNvPicPr>
            <a:picLocks noChangeAspect="1" noChangeArrowheads="1"/>
          </p:cNvPicPr>
          <p:nvPr/>
        </p:nvPicPr>
        <p:blipFill>
          <a:blip r:embed="rId2">
            <a:extLst>
              <a:ext uri="{28A0092B-C50C-407E-A947-70E740481C1C}">
                <a14:useLocalDpi xmlns:a14="http://schemas.microsoft.com/office/drawing/2010/main" val="0"/>
              </a:ext>
            </a:extLst>
          </a:blip>
          <a:srcRect t="37080" r="2669"/>
          <a:stretch>
            <a:fillRect/>
          </a:stretch>
        </p:blipFill>
        <p:spPr bwMode="auto">
          <a:xfrm>
            <a:off x="869950" y="425450"/>
            <a:ext cx="1439863" cy="885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cxnSp>
        <p:nvCxnSpPr>
          <p:cNvPr id="71684" name="直接连接符 12"/>
          <p:cNvCxnSpPr>
            <a:cxnSpLocks noChangeShapeType="1"/>
          </p:cNvCxnSpPr>
          <p:nvPr/>
        </p:nvCxnSpPr>
        <p:spPr bwMode="auto">
          <a:xfrm>
            <a:off x="287338" y="1412875"/>
            <a:ext cx="8605837" cy="0"/>
          </a:xfrm>
          <a:prstGeom prst="line">
            <a:avLst/>
          </a:prstGeom>
          <a:noFill/>
          <a:ln w="25400" cap="flat" cmpd="sng">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pic>
        <p:nvPicPr>
          <p:cNvPr id="71685" name="图片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35850" y="5105400"/>
            <a:ext cx="1181100" cy="1041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nvGrpSpPr>
          <p:cNvPr id="71686" name="Group 6"/>
          <p:cNvGrpSpPr>
            <a:grpSpLocks/>
          </p:cNvGrpSpPr>
          <p:nvPr/>
        </p:nvGrpSpPr>
        <p:grpSpPr bwMode="auto">
          <a:xfrm>
            <a:off x="1701800" y="2033588"/>
            <a:ext cx="5292725" cy="3238500"/>
            <a:chOff x="0" y="0"/>
            <a:chExt cx="6278414" cy="3741184"/>
          </a:xfrm>
        </p:grpSpPr>
        <p:grpSp>
          <p:nvGrpSpPr>
            <p:cNvPr id="71687" name="Group 7"/>
            <p:cNvGrpSpPr>
              <a:grpSpLocks/>
            </p:cNvGrpSpPr>
            <p:nvPr/>
          </p:nvGrpSpPr>
          <p:grpSpPr bwMode="auto">
            <a:xfrm>
              <a:off x="0" y="0"/>
              <a:ext cx="1288223" cy="3741184"/>
              <a:chOff x="0" y="0"/>
              <a:chExt cx="1263903" cy="4116350"/>
            </a:xfrm>
          </p:grpSpPr>
          <p:pic>
            <p:nvPicPr>
              <p:cNvPr id="71688" name="图片 10"/>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09029"/>
                <a:ext cx="485140" cy="3768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1689" name="Text Box 2053"/>
              <p:cNvSpPr>
                <a:spLocks noChangeArrowheads="1"/>
              </p:cNvSpPr>
              <p:nvPr/>
            </p:nvSpPr>
            <p:spPr bwMode="auto">
              <a:xfrm>
                <a:off x="373807" y="0"/>
                <a:ext cx="890096" cy="4878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ctr"/>
                <a:r>
                  <a:rPr lang="en-US" sz="1000">
                    <a:solidFill>
                      <a:srgbClr val="000000"/>
                    </a:solidFill>
                    <a:latin typeface="宋体" pitchFamily="2" charset="-122"/>
                    <a:sym typeface="宋体" pitchFamily="2" charset="-122"/>
                  </a:rPr>
                  <a:t>max</a:t>
                </a:r>
                <a:endParaRPr lang="zh-CN" altLang="en-US" sz="1200">
                  <a:solidFill>
                    <a:srgbClr val="000000"/>
                  </a:solidFill>
                  <a:latin typeface="宋体" pitchFamily="2" charset="-122"/>
                  <a:sym typeface="宋体" pitchFamily="2" charset="-122"/>
                </a:endParaRPr>
              </a:p>
            </p:txBody>
          </p:sp>
          <p:sp>
            <p:nvSpPr>
              <p:cNvPr id="71690" name="Text Box 2054"/>
              <p:cNvSpPr>
                <a:spLocks noChangeArrowheads="1"/>
              </p:cNvSpPr>
              <p:nvPr/>
            </p:nvSpPr>
            <p:spPr bwMode="auto">
              <a:xfrm>
                <a:off x="372997" y="3628669"/>
                <a:ext cx="890906" cy="4876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ctr"/>
                <a:r>
                  <a:rPr lang="en-US" sz="1000">
                    <a:solidFill>
                      <a:srgbClr val="000000"/>
                    </a:solidFill>
                    <a:latin typeface="宋体" pitchFamily="2" charset="-122"/>
                    <a:sym typeface="宋体" pitchFamily="2" charset="-122"/>
                  </a:rPr>
                  <a:t>min</a:t>
                </a:r>
                <a:endParaRPr lang="zh-CN" altLang="en-US" sz="1200">
                  <a:solidFill>
                    <a:srgbClr val="000000"/>
                  </a:solidFill>
                  <a:latin typeface="宋体" pitchFamily="2" charset="-122"/>
                  <a:sym typeface="宋体" pitchFamily="2" charset="-122"/>
                </a:endParaRPr>
              </a:p>
            </p:txBody>
          </p:sp>
          <p:sp>
            <p:nvSpPr>
              <p:cNvPr id="71691" name="Text Box 2055"/>
              <p:cNvSpPr>
                <a:spLocks noChangeArrowheads="1"/>
              </p:cNvSpPr>
              <p:nvPr/>
            </p:nvSpPr>
            <p:spPr bwMode="auto">
              <a:xfrm>
                <a:off x="484705" y="2556983"/>
                <a:ext cx="689331" cy="4878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ctr"/>
                <a:r>
                  <a:rPr lang="en-US" sz="1000">
                    <a:solidFill>
                      <a:srgbClr val="000000"/>
                    </a:solidFill>
                    <a:latin typeface="Times New Roman" pitchFamily="18" charset="0"/>
                    <a:sym typeface="宋体" pitchFamily="2" charset="-122"/>
                  </a:rPr>
                  <a:t>25%</a:t>
                </a:r>
                <a:endParaRPr lang="zh-CN" altLang="en-US" sz="1200">
                  <a:solidFill>
                    <a:srgbClr val="000000"/>
                  </a:solidFill>
                  <a:latin typeface="宋体" pitchFamily="2" charset="-122"/>
                  <a:sym typeface="宋体" pitchFamily="2" charset="-122"/>
                </a:endParaRPr>
              </a:p>
            </p:txBody>
          </p:sp>
          <p:sp>
            <p:nvSpPr>
              <p:cNvPr id="71692" name="Text Box 2056"/>
              <p:cNvSpPr>
                <a:spLocks noChangeArrowheads="1"/>
              </p:cNvSpPr>
              <p:nvPr/>
            </p:nvSpPr>
            <p:spPr bwMode="auto">
              <a:xfrm>
                <a:off x="484705" y="707056"/>
                <a:ext cx="753499" cy="4878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ctr"/>
                <a:r>
                  <a:rPr lang="en-US" sz="1000">
                    <a:solidFill>
                      <a:srgbClr val="000000"/>
                    </a:solidFill>
                    <a:latin typeface="Times New Roman" pitchFamily="18" charset="0"/>
                    <a:sym typeface="宋体" pitchFamily="2" charset="-122"/>
                  </a:rPr>
                  <a:t>75%</a:t>
                </a:r>
                <a:endParaRPr lang="zh-CN" altLang="en-US" sz="1200">
                  <a:solidFill>
                    <a:srgbClr val="000000"/>
                  </a:solidFill>
                  <a:latin typeface="宋体" pitchFamily="2" charset="-122"/>
                  <a:sym typeface="宋体" pitchFamily="2" charset="-122"/>
                </a:endParaRPr>
              </a:p>
            </p:txBody>
          </p:sp>
          <p:sp>
            <p:nvSpPr>
              <p:cNvPr id="71693" name="Text Box 2057"/>
              <p:cNvSpPr>
                <a:spLocks noChangeArrowheads="1"/>
              </p:cNvSpPr>
              <p:nvPr/>
            </p:nvSpPr>
            <p:spPr bwMode="auto">
              <a:xfrm>
                <a:off x="463389" y="1614732"/>
                <a:ext cx="710932" cy="4878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ctr"/>
                <a:r>
                  <a:rPr lang="en-US" sz="1000">
                    <a:solidFill>
                      <a:srgbClr val="000000"/>
                    </a:solidFill>
                    <a:latin typeface="Times New Roman" pitchFamily="18" charset="0"/>
                    <a:sym typeface="宋体" pitchFamily="2" charset="-122"/>
                  </a:rPr>
                  <a:t>mean</a:t>
                </a:r>
                <a:endParaRPr lang="zh-CN" altLang="en-US" sz="1200">
                  <a:solidFill>
                    <a:srgbClr val="000000"/>
                  </a:solidFill>
                  <a:latin typeface="宋体" pitchFamily="2" charset="-122"/>
                  <a:sym typeface="宋体" pitchFamily="2" charset="-122"/>
                </a:endParaRPr>
              </a:p>
            </p:txBody>
          </p:sp>
        </p:grpSp>
        <p:pic>
          <p:nvPicPr>
            <p:cNvPr id="71694" name="Picture 2058"/>
            <p:cNvPicPr>
              <a:picLocks noChangeArrowheads="1"/>
            </p:cNvPicPr>
            <p:nvPr/>
          </p:nvPicPr>
          <p:blipFill>
            <a:blip r:embed="rId5">
              <a:extLst>
                <a:ext uri="{28A0092B-C50C-407E-A947-70E740481C1C}">
                  <a14:useLocalDpi xmlns:a14="http://schemas.microsoft.com/office/drawing/2010/main" val="0"/>
                </a:ext>
              </a:extLst>
            </a:blip>
            <a:srcRect l="18336" r="19562"/>
            <a:stretch>
              <a:fillRect/>
            </a:stretch>
          </p:blipFill>
          <p:spPr bwMode="auto">
            <a:xfrm>
              <a:off x="2167943" y="0"/>
              <a:ext cx="408178" cy="37305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1695" name="图片 8"/>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11616" y="99087"/>
              <a:ext cx="734542" cy="34299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1696" name="Picture 2060"/>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55495" y="713377"/>
              <a:ext cx="2522919" cy="24422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spTree>
    <p:extLst>
      <p:ext uri="{BB962C8B-B14F-4D97-AF65-F5344CB8AC3E}">
        <p14:creationId xmlns:p14="http://schemas.microsoft.com/office/powerpoint/2010/main" val="630085753"/>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标题 1"/>
          <p:cNvSpPr>
            <a:spLocks noGrp="1" noChangeArrowheads="1"/>
          </p:cNvSpPr>
          <p:nvPr>
            <p:ph type="ctrTitle"/>
          </p:nvPr>
        </p:nvSpPr>
        <p:spPr>
          <a:xfrm>
            <a:off x="1219200" y="355600"/>
            <a:ext cx="7683500" cy="1117600"/>
          </a:xfrm>
          <a:ln/>
          <a:extLst>
            <a:ext uri="{91240B29-F687-4F45-9708-019B960494DF}">
              <a14:hiddenLine xmlns:a14="http://schemas.microsoft.com/office/drawing/2010/main" w="9525">
                <a:solidFill>
                  <a:srgbClr val="000000"/>
                </a:solidFill>
                <a:miter lim="800000"/>
                <a:headEnd/>
                <a:tailEnd/>
              </a14:hiddenLine>
            </a:ext>
          </a:extLst>
        </p:spPr>
        <p:txBody>
          <a:bodyPr/>
          <a:lstStyle/>
          <a:p>
            <a:pPr marL="0" indent="0">
              <a:lnSpc>
                <a:spcPct val="110000"/>
              </a:lnSpc>
            </a:pPr>
            <a:r>
              <a:rPr lang="zh-CN" altLang="en-US" sz="3600">
                <a:ea typeface="黑体" pitchFamily="49" charset="-122"/>
              </a:rPr>
              <a:t>简单统计值标绘：</a:t>
            </a:r>
            <a:br>
              <a:rPr lang="zh-CN" altLang="en-US" sz="3600">
                <a:ea typeface="黑体" pitchFamily="49" charset="-122"/>
              </a:rPr>
            </a:br>
            <a:r>
              <a:rPr lang="zh-CN" altLang="en-US" sz="3600">
                <a:ea typeface="黑体" pitchFamily="49" charset="-122"/>
              </a:rPr>
              <a:t>二维盒须图（2-D box plot）</a:t>
            </a:r>
          </a:p>
        </p:txBody>
      </p:sp>
      <p:pic>
        <p:nvPicPr>
          <p:cNvPr id="72707" name="图片 4"/>
          <p:cNvPicPr>
            <a:picLocks noChangeAspect="1" noChangeArrowheads="1"/>
          </p:cNvPicPr>
          <p:nvPr/>
        </p:nvPicPr>
        <p:blipFill>
          <a:blip r:embed="rId2">
            <a:extLst>
              <a:ext uri="{28A0092B-C50C-407E-A947-70E740481C1C}">
                <a14:useLocalDpi xmlns:a14="http://schemas.microsoft.com/office/drawing/2010/main" val="0"/>
              </a:ext>
            </a:extLst>
          </a:blip>
          <a:srcRect t="37080" r="2669"/>
          <a:stretch>
            <a:fillRect/>
          </a:stretch>
        </p:blipFill>
        <p:spPr bwMode="auto">
          <a:xfrm>
            <a:off x="869950" y="425450"/>
            <a:ext cx="1439863" cy="885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cxnSp>
        <p:nvCxnSpPr>
          <p:cNvPr id="72708" name="直接连接符 12"/>
          <p:cNvCxnSpPr>
            <a:cxnSpLocks noChangeShapeType="1"/>
          </p:cNvCxnSpPr>
          <p:nvPr/>
        </p:nvCxnSpPr>
        <p:spPr bwMode="auto">
          <a:xfrm>
            <a:off x="287338" y="1412875"/>
            <a:ext cx="8605837" cy="0"/>
          </a:xfrm>
          <a:prstGeom prst="line">
            <a:avLst/>
          </a:prstGeom>
          <a:noFill/>
          <a:ln w="25400" cap="flat" cmpd="sng">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pic>
        <p:nvPicPr>
          <p:cNvPr id="72709" name="图片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35850" y="5105400"/>
            <a:ext cx="1181100" cy="1041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nvGrpSpPr>
          <p:cNvPr id="72710" name="Group 6"/>
          <p:cNvGrpSpPr>
            <a:grpSpLocks/>
          </p:cNvGrpSpPr>
          <p:nvPr/>
        </p:nvGrpSpPr>
        <p:grpSpPr bwMode="auto">
          <a:xfrm>
            <a:off x="539750" y="2420938"/>
            <a:ext cx="7915275" cy="1998662"/>
            <a:chOff x="0" y="0"/>
            <a:chExt cx="8167727" cy="2021840"/>
          </a:xfrm>
        </p:grpSpPr>
        <p:pic>
          <p:nvPicPr>
            <p:cNvPr id="72711" name="Picture 2"/>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46088"/>
              <a:ext cx="4060711" cy="19757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2712" name="Picture 3"/>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37262" y="0"/>
              <a:ext cx="3930465" cy="20218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spTree>
    <p:extLst>
      <p:ext uri="{BB962C8B-B14F-4D97-AF65-F5344CB8AC3E}">
        <p14:creationId xmlns:p14="http://schemas.microsoft.com/office/powerpoint/2010/main" val="3108488857"/>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标题 1"/>
          <p:cNvSpPr>
            <a:spLocks noGrp="1" noChangeArrowheads="1"/>
          </p:cNvSpPr>
          <p:nvPr>
            <p:ph type="ctrTitle"/>
          </p:nvPr>
        </p:nvSpPr>
        <p:spPr>
          <a:xfrm>
            <a:off x="533400" y="355600"/>
            <a:ext cx="8229600" cy="990600"/>
          </a:xfrm>
          <a:ln/>
          <a:extLst>
            <a:ext uri="{91240B29-F687-4F45-9708-019B960494DF}">
              <a14:hiddenLine xmlns:a14="http://schemas.microsoft.com/office/drawing/2010/main" w="9525">
                <a:solidFill>
                  <a:srgbClr val="000000"/>
                </a:solidFill>
                <a:miter lim="800000"/>
                <a:headEnd/>
                <a:tailEnd/>
              </a14:hiddenLine>
            </a:ext>
          </a:extLst>
        </p:spPr>
        <p:txBody>
          <a:bodyPr/>
          <a:lstStyle/>
          <a:p>
            <a:pPr marL="0" indent="0"/>
            <a:r>
              <a:rPr lang="zh-CN" altLang="en-US">
                <a:ea typeface="黑体" pitchFamily="49" charset="-122"/>
              </a:rPr>
              <a:t>多视图协调关联</a:t>
            </a:r>
          </a:p>
        </p:txBody>
      </p:sp>
      <p:pic>
        <p:nvPicPr>
          <p:cNvPr id="73731" name="图片 4"/>
          <p:cNvPicPr>
            <a:picLocks noChangeAspect="1" noChangeArrowheads="1"/>
          </p:cNvPicPr>
          <p:nvPr/>
        </p:nvPicPr>
        <p:blipFill>
          <a:blip r:embed="rId2">
            <a:extLst>
              <a:ext uri="{28A0092B-C50C-407E-A947-70E740481C1C}">
                <a14:useLocalDpi xmlns:a14="http://schemas.microsoft.com/office/drawing/2010/main" val="0"/>
              </a:ext>
            </a:extLst>
          </a:blip>
          <a:srcRect t="37080" r="2669"/>
          <a:stretch>
            <a:fillRect/>
          </a:stretch>
        </p:blipFill>
        <p:spPr bwMode="auto">
          <a:xfrm>
            <a:off x="1428750" y="425450"/>
            <a:ext cx="1439863" cy="885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cxnSp>
        <p:nvCxnSpPr>
          <p:cNvPr id="73732" name="直接连接符 12"/>
          <p:cNvCxnSpPr>
            <a:cxnSpLocks noChangeShapeType="1"/>
          </p:cNvCxnSpPr>
          <p:nvPr/>
        </p:nvCxnSpPr>
        <p:spPr bwMode="auto">
          <a:xfrm>
            <a:off x="287338" y="1412875"/>
            <a:ext cx="8605837" cy="0"/>
          </a:xfrm>
          <a:prstGeom prst="line">
            <a:avLst/>
          </a:prstGeom>
          <a:noFill/>
          <a:ln w="25400" cap="flat" cmpd="sng">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pic>
        <p:nvPicPr>
          <p:cNvPr id="73733" name="图片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35850" y="5105400"/>
            <a:ext cx="1181100" cy="1041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3734" name="图片 5"/>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27138" y="1658938"/>
            <a:ext cx="6726237" cy="43132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1809146210"/>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标题 1"/>
          <p:cNvSpPr>
            <a:spLocks noGrp="1" noChangeArrowheads="1"/>
          </p:cNvSpPr>
          <p:nvPr>
            <p:ph type="ctrTitle"/>
          </p:nvPr>
        </p:nvSpPr>
        <p:spPr>
          <a:xfrm>
            <a:off x="533400" y="355600"/>
            <a:ext cx="8229600" cy="990600"/>
          </a:xfrm>
          <a:ln/>
          <a:extLst>
            <a:ext uri="{91240B29-F687-4F45-9708-019B960494DF}">
              <a14:hiddenLine xmlns:a14="http://schemas.microsoft.com/office/drawing/2010/main" w="9525">
                <a:solidFill>
                  <a:srgbClr val="000000"/>
                </a:solidFill>
                <a:miter lim="800000"/>
                <a:headEnd/>
                <a:tailEnd/>
              </a14:hiddenLine>
            </a:ext>
          </a:extLst>
        </p:spPr>
        <p:txBody>
          <a:bodyPr/>
          <a:lstStyle/>
          <a:p>
            <a:pPr marL="0" indent="0"/>
            <a:r>
              <a:rPr lang="zh-CN" altLang="en-US">
                <a:ea typeface="黑体" pitchFamily="49" charset="-122"/>
              </a:rPr>
              <a:t>基础：统计</a:t>
            </a:r>
            <a:endParaRPr lang="zh-CN" altLang="en-US"/>
          </a:p>
        </p:txBody>
      </p:sp>
      <p:pic>
        <p:nvPicPr>
          <p:cNvPr id="74755" name="图片 4"/>
          <p:cNvPicPr>
            <a:picLocks noChangeAspect="1" noChangeArrowheads="1"/>
          </p:cNvPicPr>
          <p:nvPr/>
        </p:nvPicPr>
        <p:blipFill>
          <a:blip r:embed="rId2">
            <a:extLst>
              <a:ext uri="{28A0092B-C50C-407E-A947-70E740481C1C}">
                <a14:useLocalDpi xmlns:a14="http://schemas.microsoft.com/office/drawing/2010/main" val="0"/>
              </a:ext>
            </a:extLst>
          </a:blip>
          <a:srcRect t="37080" r="2669"/>
          <a:stretch>
            <a:fillRect/>
          </a:stretch>
        </p:blipFill>
        <p:spPr bwMode="auto">
          <a:xfrm>
            <a:off x="1428750" y="425450"/>
            <a:ext cx="1439863" cy="885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cxnSp>
        <p:nvCxnSpPr>
          <p:cNvPr id="74756" name="直接连接符 12"/>
          <p:cNvCxnSpPr>
            <a:cxnSpLocks noChangeShapeType="1"/>
          </p:cNvCxnSpPr>
          <p:nvPr/>
        </p:nvCxnSpPr>
        <p:spPr bwMode="auto">
          <a:xfrm>
            <a:off x="287338" y="1412875"/>
            <a:ext cx="8605837" cy="0"/>
          </a:xfrm>
          <a:prstGeom prst="line">
            <a:avLst/>
          </a:prstGeom>
          <a:noFill/>
          <a:ln w="25400" cap="flat" cmpd="sng">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74757" name="内容占位符 2"/>
          <p:cNvSpPr>
            <a:spLocks noGrp="1" noChangeArrowheads="1"/>
          </p:cNvSpPr>
          <p:nvPr/>
        </p:nvSpPr>
        <p:spPr bwMode="auto">
          <a:xfrm>
            <a:off x="171450" y="1543050"/>
            <a:ext cx="8591550" cy="4470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defTabSz="0" eaLnBrk="1" hangingPunct="1">
              <a:lnSpc>
                <a:spcPct val="120000"/>
              </a:lnSpc>
              <a:spcBef>
                <a:spcPct val="50000"/>
              </a:spcBef>
              <a:buFontTx/>
              <a:buNone/>
            </a:pPr>
            <a:r>
              <a:rPr lang="zh-CN" altLang="en-US">
                <a:latin typeface="黑体" pitchFamily="49" charset="-122"/>
                <a:ea typeface="黑体" pitchFamily="49" charset="-122"/>
                <a:sym typeface="Calibri" pitchFamily="34" charset="0"/>
              </a:rPr>
              <a:t>	“</a:t>
            </a:r>
            <a:r>
              <a:rPr lang="zh-CN" altLang="en-US" b="1">
                <a:solidFill>
                  <a:schemeClr val="accent1"/>
                </a:solidFill>
                <a:latin typeface="黑体" pitchFamily="49" charset="-122"/>
                <a:ea typeface="黑体" pitchFamily="49" charset="-122"/>
                <a:sym typeface="Calibri" pitchFamily="34" charset="0"/>
              </a:rPr>
              <a:t>Data Mining</a:t>
            </a:r>
            <a:r>
              <a:rPr lang="zh-CN" altLang="en-US">
                <a:latin typeface="黑体" pitchFamily="49" charset="-122"/>
                <a:ea typeface="黑体" pitchFamily="49" charset="-122"/>
                <a:sym typeface="Calibri" pitchFamily="34" charset="0"/>
              </a:rPr>
              <a:t>, also popularly referred to as </a:t>
            </a:r>
            <a:r>
              <a:rPr lang="zh-CN" altLang="en-US" b="1">
                <a:solidFill>
                  <a:schemeClr val="accent1"/>
                </a:solidFill>
                <a:latin typeface="黑体" pitchFamily="49" charset="-122"/>
                <a:ea typeface="黑体" pitchFamily="49" charset="-122"/>
                <a:sym typeface="Calibri" pitchFamily="34" charset="0"/>
              </a:rPr>
              <a:t>knowledge discovery</a:t>
            </a:r>
            <a:r>
              <a:rPr lang="zh-CN" altLang="en-US">
                <a:latin typeface="黑体" pitchFamily="49" charset="-122"/>
                <a:ea typeface="黑体" pitchFamily="49" charset="-122"/>
                <a:sym typeface="Calibri" pitchFamily="34" charset="0"/>
              </a:rPr>
              <a:t> from data (KDD), is the automated or convenient </a:t>
            </a:r>
            <a:r>
              <a:rPr lang="zh-CN" altLang="en-US" b="1">
                <a:solidFill>
                  <a:srgbClr val="FF0000"/>
                </a:solidFill>
                <a:latin typeface="黑体" pitchFamily="49" charset="-122"/>
                <a:ea typeface="黑体" pitchFamily="49" charset="-122"/>
                <a:sym typeface="Calibri" pitchFamily="34" charset="0"/>
              </a:rPr>
              <a:t>extraction of patterns representing knowledge </a:t>
            </a:r>
            <a:r>
              <a:rPr lang="zh-CN" altLang="en-US">
                <a:latin typeface="黑体" pitchFamily="49" charset="-122"/>
                <a:ea typeface="黑体" pitchFamily="49" charset="-122"/>
                <a:sym typeface="Calibri" pitchFamily="34" charset="0"/>
              </a:rPr>
              <a:t>implicitly stored or captured in large databases, data warehouses, the Web, other massive repositories, or data streams.”</a:t>
            </a:r>
          </a:p>
          <a:p>
            <a:pPr defTabSz="0" eaLnBrk="1" hangingPunct="1">
              <a:lnSpc>
                <a:spcPct val="120000"/>
              </a:lnSpc>
              <a:spcBef>
                <a:spcPct val="50000"/>
              </a:spcBef>
              <a:buFontTx/>
              <a:buNone/>
            </a:pPr>
            <a:r>
              <a:rPr lang="zh-CN" altLang="en-US">
                <a:latin typeface="黑体" pitchFamily="49" charset="-122"/>
                <a:ea typeface="黑体" pitchFamily="49" charset="-122"/>
                <a:sym typeface="Calibri" pitchFamily="34" charset="0"/>
              </a:rPr>
              <a:t>	（数据挖掘/知识发现是一种自动、简易地从数据中提取表示知识的模式的过程，从存储在数据库、数据仓库中的数据，到网页、其他大型储存库，或是数据流。）</a:t>
            </a:r>
          </a:p>
          <a:p>
            <a:pPr algn="r" defTabSz="0" eaLnBrk="1" hangingPunct="1">
              <a:lnSpc>
                <a:spcPct val="120000"/>
              </a:lnSpc>
              <a:spcBef>
                <a:spcPct val="50000"/>
              </a:spcBef>
              <a:buFontTx/>
              <a:buNone/>
            </a:pPr>
            <a:r>
              <a:rPr lang="zh-CN" altLang="en-US" i="1">
                <a:solidFill>
                  <a:srgbClr val="7F7F7F"/>
                </a:solidFill>
                <a:sym typeface="宋体" pitchFamily="2" charset="-122"/>
              </a:rPr>
              <a:t>--H. Jiawei and M. Kamber, </a:t>
            </a:r>
            <a:r>
              <a:rPr lang="zh-CN" altLang="en-US" i="1">
                <a:solidFill>
                  <a:srgbClr val="7F7F7F"/>
                </a:solidFill>
                <a:latin typeface="Arial"/>
                <a:sym typeface="宋体" pitchFamily="2" charset="-122"/>
              </a:rPr>
              <a:t>“</a:t>
            </a:r>
            <a:r>
              <a:rPr lang="zh-CN" altLang="en-US" i="1">
                <a:solidFill>
                  <a:srgbClr val="7F7F7F"/>
                </a:solidFill>
                <a:sym typeface="宋体" pitchFamily="2" charset="-122"/>
              </a:rPr>
              <a:t>Data Mining: Concepts and Techniques</a:t>
            </a:r>
            <a:r>
              <a:rPr lang="zh-CN" altLang="en-US" i="1">
                <a:solidFill>
                  <a:srgbClr val="7F7F7F"/>
                </a:solidFill>
                <a:latin typeface="Arial"/>
                <a:sym typeface="宋体" pitchFamily="2" charset="-122"/>
              </a:rPr>
              <a:t>”</a:t>
            </a:r>
            <a:r>
              <a:rPr lang="zh-CN" altLang="en-US" i="1">
                <a:solidFill>
                  <a:srgbClr val="7F7F7F"/>
                </a:solidFill>
                <a:sym typeface="宋体" pitchFamily="2" charset="-122"/>
              </a:rPr>
              <a:t>, 3rd ed., 2011.</a:t>
            </a:r>
          </a:p>
        </p:txBody>
      </p:sp>
      <p:pic>
        <p:nvPicPr>
          <p:cNvPr id="74758" name="图片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35850" y="5105400"/>
            <a:ext cx="1181100" cy="1041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4759" name="圆柱形 5"/>
          <p:cNvSpPr>
            <a:spLocks noChangeArrowheads="1"/>
          </p:cNvSpPr>
          <p:nvPr/>
        </p:nvSpPr>
        <p:spPr bwMode="auto">
          <a:xfrm>
            <a:off x="852488" y="4864100"/>
            <a:ext cx="1081087" cy="1079500"/>
          </a:xfrm>
          <a:prstGeom prst="can">
            <a:avLst>
              <a:gd name="adj" fmla="val 25000"/>
            </a:avLst>
          </a:prstGeom>
          <a:solidFill>
            <a:srgbClr val="FFFFFF"/>
          </a:solidFill>
          <a:ln w="25400" cap="flat" cmpd="sng">
            <a:solidFill>
              <a:schemeClr val="accent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r>
              <a:rPr lang="zh-CN" altLang="en-US">
                <a:solidFill>
                  <a:srgbClr val="000000"/>
                </a:solidFill>
                <a:latin typeface="宋体" pitchFamily="2" charset="-122"/>
                <a:ea typeface="黑体" pitchFamily="49" charset="-122"/>
                <a:sym typeface="宋体" pitchFamily="2" charset="-122"/>
              </a:rPr>
              <a:t>数据</a:t>
            </a:r>
          </a:p>
        </p:txBody>
      </p:sp>
      <p:sp>
        <p:nvSpPr>
          <p:cNvPr id="74760" name="右箭头 6"/>
          <p:cNvSpPr>
            <a:spLocks noChangeArrowheads="1"/>
          </p:cNvSpPr>
          <p:nvPr/>
        </p:nvSpPr>
        <p:spPr bwMode="auto">
          <a:xfrm>
            <a:off x="2149475" y="5222875"/>
            <a:ext cx="1223963" cy="360363"/>
          </a:xfrm>
          <a:prstGeom prst="rightArrow">
            <a:avLst>
              <a:gd name="adj1" fmla="val 50000"/>
              <a:gd name="adj2" fmla="val 49941"/>
            </a:avLst>
          </a:prstGeom>
          <a:gradFill rotWithShape="1">
            <a:gsLst>
              <a:gs pos="0">
                <a:srgbClr val="BBBBBB"/>
              </a:gs>
              <a:gs pos="34999">
                <a:srgbClr val="CFCFCF"/>
              </a:gs>
              <a:gs pos="100000">
                <a:srgbClr val="EDEDED"/>
              </a:gs>
            </a:gsLst>
            <a:lin ang="5400000" scaled="1"/>
          </a:gradFill>
          <a:ln w="9525" cap="flat" cmpd="sng">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zh-CN">
              <a:solidFill>
                <a:srgbClr val="000000"/>
              </a:solidFill>
              <a:latin typeface="黑体" pitchFamily="49" charset="-122"/>
              <a:ea typeface="黑体" pitchFamily="49" charset="-122"/>
              <a:sym typeface="宋体" pitchFamily="2" charset="-122"/>
            </a:endParaRPr>
          </a:p>
        </p:txBody>
      </p:sp>
      <p:sp>
        <p:nvSpPr>
          <p:cNvPr id="74761" name="TextBox 7"/>
          <p:cNvSpPr>
            <a:spLocks noChangeArrowheads="1"/>
          </p:cNvSpPr>
          <p:nvPr/>
        </p:nvSpPr>
        <p:spPr bwMode="auto">
          <a:xfrm>
            <a:off x="2341563" y="4873625"/>
            <a:ext cx="639762" cy="365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r>
              <a:rPr lang="zh-CN" altLang="en-US">
                <a:solidFill>
                  <a:srgbClr val="000000"/>
                </a:solidFill>
                <a:ea typeface="黑体" pitchFamily="49" charset="-122"/>
                <a:sym typeface="宋体" pitchFamily="2" charset="-122"/>
              </a:rPr>
              <a:t>挖掘</a:t>
            </a:r>
          </a:p>
        </p:txBody>
      </p:sp>
      <p:sp>
        <p:nvSpPr>
          <p:cNvPr id="74762" name="圆角矩形 8"/>
          <p:cNvSpPr>
            <a:spLocks noChangeArrowheads="1"/>
          </p:cNvSpPr>
          <p:nvPr/>
        </p:nvSpPr>
        <p:spPr bwMode="auto">
          <a:xfrm>
            <a:off x="3444875" y="5057775"/>
            <a:ext cx="1441450" cy="669925"/>
          </a:xfrm>
          <a:prstGeom prst="roundRect">
            <a:avLst>
              <a:gd name="adj" fmla="val 16667"/>
            </a:avLst>
          </a:prstGeom>
          <a:gradFill rotWithShape="1">
            <a:gsLst>
              <a:gs pos="0">
                <a:srgbClr val="A3C2FF"/>
              </a:gs>
              <a:gs pos="34999">
                <a:srgbClr val="BDD5FF"/>
              </a:gs>
              <a:gs pos="100000">
                <a:srgbClr val="E5EEFF"/>
              </a:gs>
            </a:gsLst>
            <a:lin ang="5400000" scaled="1"/>
          </a:gradFill>
          <a:ln w="9525" cap="flat" cmpd="sng">
            <a:solidFill>
              <a:schemeClr val="accent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r>
              <a:rPr lang="zh-CN" altLang="en-US">
                <a:solidFill>
                  <a:srgbClr val="000000"/>
                </a:solidFill>
                <a:latin typeface="宋体" pitchFamily="2" charset="-122"/>
                <a:ea typeface="黑体" pitchFamily="49" charset="-122"/>
                <a:sym typeface="宋体" pitchFamily="2" charset="-122"/>
              </a:rPr>
              <a:t>模型</a:t>
            </a:r>
          </a:p>
        </p:txBody>
      </p:sp>
      <p:sp>
        <p:nvSpPr>
          <p:cNvPr id="74763" name="右箭头 9"/>
          <p:cNvSpPr>
            <a:spLocks noChangeArrowheads="1"/>
          </p:cNvSpPr>
          <p:nvPr/>
        </p:nvSpPr>
        <p:spPr bwMode="auto">
          <a:xfrm>
            <a:off x="4957763" y="5222875"/>
            <a:ext cx="1223962" cy="360363"/>
          </a:xfrm>
          <a:prstGeom prst="rightArrow">
            <a:avLst>
              <a:gd name="adj1" fmla="val 50000"/>
              <a:gd name="adj2" fmla="val 49941"/>
            </a:avLst>
          </a:prstGeom>
          <a:gradFill rotWithShape="1">
            <a:gsLst>
              <a:gs pos="0">
                <a:srgbClr val="BBBBBB"/>
              </a:gs>
              <a:gs pos="34999">
                <a:srgbClr val="CFCFCF"/>
              </a:gs>
              <a:gs pos="100000">
                <a:srgbClr val="EDEDED"/>
              </a:gs>
            </a:gsLst>
            <a:lin ang="5400000" scaled="1"/>
          </a:gradFill>
          <a:ln w="9525" cap="flat" cmpd="sng">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zh-CN">
              <a:solidFill>
                <a:srgbClr val="000000"/>
              </a:solidFill>
              <a:latin typeface="黑体" pitchFamily="49" charset="-122"/>
              <a:ea typeface="黑体" pitchFamily="49" charset="-122"/>
              <a:sym typeface="宋体" pitchFamily="2" charset="-122"/>
            </a:endParaRPr>
          </a:p>
        </p:txBody>
      </p:sp>
      <p:sp>
        <p:nvSpPr>
          <p:cNvPr id="74764" name="TextBox 10"/>
          <p:cNvSpPr>
            <a:spLocks noChangeArrowheads="1"/>
          </p:cNvSpPr>
          <p:nvPr/>
        </p:nvSpPr>
        <p:spPr bwMode="auto">
          <a:xfrm>
            <a:off x="4908550" y="4708525"/>
            <a:ext cx="1320800" cy="365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r>
              <a:rPr lang="zh-CN" altLang="en-US">
                <a:solidFill>
                  <a:srgbClr val="000000"/>
                </a:solidFill>
                <a:latin typeface="黑体" pitchFamily="49" charset="-122"/>
                <a:ea typeface="黑体" pitchFamily="49" charset="-122"/>
                <a:sym typeface="宋体" pitchFamily="2" charset="-122"/>
              </a:rPr>
              <a:t>解释</a:t>
            </a:r>
            <a:r>
              <a:rPr lang="en-US">
                <a:solidFill>
                  <a:srgbClr val="000000"/>
                </a:solidFill>
                <a:latin typeface="黑体" pitchFamily="49" charset="-122"/>
                <a:ea typeface="黑体" pitchFamily="49" charset="-122"/>
                <a:sym typeface="Calibri" pitchFamily="34" charset="0"/>
              </a:rPr>
              <a:t>&amp;</a:t>
            </a:r>
            <a:r>
              <a:rPr lang="zh-CN" altLang="en-US">
                <a:solidFill>
                  <a:srgbClr val="000000"/>
                </a:solidFill>
                <a:latin typeface="黑体" pitchFamily="49" charset="-122"/>
                <a:ea typeface="黑体" pitchFamily="49" charset="-122"/>
                <a:sym typeface="宋体" pitchFamily="2" charset="-122"/>
              </a:rPr>
              <a:t>验证</a:t>
            </a:r>
          </a:p>
        </p:txBody>
      </p:sp>
      <p:sp>
        <p:nvSpPr>
          <p:cNvPr id="74765" name="爆炸形 1 12"/>
          <p:cNvSpPr>
            <a:spLocks noChangeArrowheads="1"/>
          </p:cNvSpPr>
          <p:nvPr/>
        </p:nvSpPr>
        <p:spPr bwMode="auto">
          <a:xfrm>
            <a:off x="6240463" y="4756150"/>
            <a:ext cx="2173287" cy="1187450"/>
          </a:xfrm>
          <a:prstGeom prst="irregularSeal1">
            <a:avLst/>
          </a:prstGeom>
          <a:solidFill>
            <a:srgbClr val="FFFFFF"/>
          </a:solidFill>
          <a:ln w="25400" cap="flat" cmpd="sng">
            <a:solidFill>
              <a:srgbClr val="9BBB59"/>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r>
              <a:rPr lang="zh-CN" altLang="en-US">
                <a:solidFill>
                  <a:srgbClr val="000000"/>
                </a:solidFill>
                <a:latin typeface="宋体" pitchFamily="2" charset="-122"/>
                <a:ea typeface="黑体" pitchFamily="49" charset="-122"/>
                <a:sym typeface="宋体" pitchFamily="2" charset="-122"/>
              </a:rPr>
              <a:t>知识</a:t>
            </a:r>
          </a:p>
        </p:txBody>
      </p:sp>
    </p:spTree>
    <p:extLst>
      <p:ext uri="{BB962C8B-B14F-4D97-AF65-F5344CB8AC3E}">
        <p14:creationId xmlns:p14="http://schemas.microsoft.com/office/powerpoint/2010/main" val="219003507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
          <p:cNvSpPr>
            <a:spLocks noGrp="1" noChangeArrowheads="1"/>
          </p:cNvSpPr>
          <p:nvPr>
            <p:ph type="ctrTitle"/>
          </p:nvPr>
        </p:nvSpPr>
        <p:spPr>
          <a:xfrm>
            <a:off x="450850" y="355600"/>
            <a:ext cx="8229600" cy="990600"/>
          </a:xfrm>
          <a:ln/>
          <a:extLst>
            <a:ext uri="{91240B29-F687-4F45-9708-019B960494DF}">
              <a14:hiddenLine xmlns:a14="http://schemas.microsoft.com/office/drawing/2010/main" w="9525">
                <a:solidFill>
                  <a:srgbClr val="000000"/>
                </a:solidFill>
                <a:miter lim="800000"/>
                <a:headEnd/>
                <a:tailEnd/>
              </a14:hiddenLine>
            </a:ext>
          </a:extLst>
        </p:spPr>
        <p:txBody>
          <a:bodyPr/>
          <a:lstStyle/>
          <a:p>
            <a:pPr marL="0" indent="0"/>
            <a:r>
              <a:rPr lang="zh-CN" altLang="en-US">
                <a:ea typeface="黑体" pitchFamily="49" charset="-122"/>
              </a:rPr>
              <a:t>属性类型</a:t>
            </a:r>
            <a:endParaRPr lang="zh-CN" altLang="en-US"/>
          </a:p>
        </p:txBody>
      </p:sp>
      <p:sp>
        <p:nvSpPr>
          <p:cNvPr id="9219" name="内容占位符 2"/>
          <p:cNvSpPr>
            <a:spLocks noGrp="1" noChangeArrowheads="1"/>
          </p:cNvSpPr>
          <p:nvPr>
            <p:ph type="subTitle" idx="1"/>
          </p:nvPr>
        </p:nvSpPr>
        <p:spPr>
          <a:xfrm>
            <a:off x="590550" y="1682750"/>
            <a:ext cx="8242300" cy="4375150"/>
          </a:xfrm>
          <a:ln/>
          <a:extLst>
            <a:ext uri="{91240B29-F687-4F45-9708-019B960494DF}">
              <a14:hiddenLine xmlns:a14="http://schemas.microsoft.com/office/drawing/2010/main" w="9525">
                <a:solidFill>
                  <a:srgbClr val="000000"/>
                </a:solidFill>
                <a:miter lim="800000"/>
                <a:headEnd/>
                <a:tailEnd/>
              </a14:hiddenLine>
            </a:ext>
          </a:extLst>
        </p:spPr>
        <p:txBody>
          <a:bodyPr/>
          <a:lstStyle/>
          <a:p>
            <a:pPr algn="l">
              <a:lnSpc>
                <a:spcPct val="120000"/>
              </a:lnSpc>
              <a:spcAft>
                <a:spcPct val="35000"/>
              </a:spcAft>
            </a:pPr>
            <a:r>
              <a:rPr lang="zh-CN" altLang="en-US">
                <a:ea typeface="黑体" pitchFamily="49" charset="-122"/>
              </a:rPr>
              <a:t>有序型属性</a:t>
            </a:r>
            <a:endParaRPr lang="zh-CN" altLang="en-US"/>
          </a:p>
        </p:txBody>
      </p:sp>
      <p:pic>
        <p:nvPicPr>
          <p:cNvPr id="9220" name="图片 4"/>
          <p:cNvPicPr>
            <a:picLocks noChangeAspect="1" noChangeArrowheads="1"/>
          </p:cNvPicPr>
          <p:nvPr/>
        </p:nvPicPr>
        <p:blipFill>
          <a:blip r:embed="rId2">
            <a:extLst>
              <a:ext uri="{28A0092B-C50C-407E-A947-70E740481C1C}">
                <a14:useLocalDpi xmlns:a14="http://schemas.microsoft.com/office/drawing/2010/main" val="0"/>
              </a:ext>
            </a:extLst>
          </a:blip>
          <a:srcRect t="37080" r="2669"/>
          <a:stretch>
            <a:fillRect/>
          </a:stretch>
        </p:blipFill>
        <p:spPr bwMode="auto">
          <a:xfrm>
            <a:off x="1638300" y="425450"/>
            <a:ext cx="1439863" cy="8842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cxnSp>
        <p:nvCxnSpPr>
          <p:cNvPr id="9221" name="直接连接符 12"/>
          <p:cNvCxnSpPr>
            <a:cxnSpLocks noChangeShapeType="1"/>
          </p:cNvCxnSpPr>
          <p:nvPr/>
        </p:nvCxnSpPr>
        <p:spPr bwMode="auto">
          <a:xfrm>
            <a:off x="287338" y="1412875"/>
            <a:ext cx="8605837" cy="0"/>
          </a:xfrm>
          <a:prstGeom prst="line">
            <a:avLst/>
          </a:prstGeom>
          <a:noFill/>
          <a:ln w="25400" cap="flat" cmpd="sng">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pic>
        <p:nvPicPr>
          <p:cNvPr id="9222" name="图片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35850" y="5105400"/>
            <a:ext cx="1181100" cy="1041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9223" name="Picture 2" descr="Z:\信息可视化课程建设\Class3\materials\hotscale.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97100" y="2355850"/>
            <a:ext cx="4889500" cy="33718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994567280"/>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标题 1"/>
          <p:cNvSpPr>
            <a:spLocks noGrp="1" noChangeArrowheads="1"/>
          </p:cNvSpPr>
          <p:nvPr>
            <p:ph type="ctrTitle"/>
          </p:nvPr>
        </p:nvSpPr>
        <p:spPr>
          <a:xfrm>
            <a:off x="730250" y="355600"/>
            <a:ext cx="8229600" cy="990600"/>
          </a:xfrm>
          <a:ln/>
          <a:extLst>
            <a:ext uri="{91240B29-F687-4F45-9708-019B960494DF}">
              <a14:hiddenLine xmlns:a14="http://schemas.microsoft.com/office/drawing/2010/main" w="9525">
                <a:solidFill>
                  <a:srgbClr val="000000"/>
                </a:solidFill>
                <a:miter lim="800000"/>
                <a:headEnd/>
                <a:tailEnd/>
              </a14:hiddenLine>
            </a:ext>
          </a:extLst>
        </p:spPr>
        <p:txBody>
          <a:bodyPr/>
          <a:lstStyle/>
          <a:p>
            <a:pPr marL="0" indent="0"/>
            <a:r>
              <a:rPr lang="zh-CN" altLang="en-US">
                <a:ea typeface="黑体" pitchFamily="49" charset="-122"/>
              </a:rPr>
              <a:t>并非都是数据挖掘</a:t>
            </a:r>
          </a:p>
        </p:txBody>
      </p:sp>
      <p:pic>
        <p:nvPicPr>
          <p:cNvPr id="75779" name="图片 4"/>
          <p:cNvPicPr>
            <a:picLocks noChangeAspect="1" noChangeArrowheads="1"/>
          </p:cNvPicPr>
          <p:nvPr/>
        </p:nvPicPr>
        <p:blipFill>
          <a:blip r:embed="rId2">
            <a:extLst>
              <a:ext uri="{28A0092B-C50C-407E-A947-70E740481C1C}">
                <a14:useLocalDpi xmlns:a14="http://schemas.microsoft.com/office/drawing/2010/main" val="0"/>
              </a:ext>
            </a:extLst>
          </a:blip>
          <a:srcRect t="37080" r="2669"/>
          <a:stretch>
            <a:fillRect/>
          </a:stretch>
        </p:blipFill>
        <p:spPr bwMode="auto">
          <a:xfrm>
            <a:off x="1079500" y="425450"/>
            <a:ext cx="1439863" cy="885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cxnSp>
        <p:nvCxnSpPr>
          <p:cNvPr id="75780" name="直接连接符 12"/>
          <p:cNvCxnSpPr>
            <a:cxnSpLocks noChangeShapeType="1"/>
          </p:cNvCxnSpPr>
          <p:nvPr/>
        </p:nvCxnSpPr>
        <p:spPr bwMode="auto">
          <a:xfrm>
            <a:off x="287338" y="1412875"/>
            <a:ext cx="8605837" cy="0"/>
          </a:xfrm>
          <a:prstGeom prst="line">
            <a:avLst/>
          </a:prstGeom>
          <a:noFill/>
          <a:ln w="25400" cap="flat" cmpd="sng">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pic>
        <p:nvPicPr>
          <p:cNvPr id="75781" name="Picture 5" descr="Screen Shot 2012-05-09 at 10.54.21 AM.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750" y="1989138"/>
            <a:ext cx="5545138" cy="7842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5782" name="TextBox 6"/>
          <p:cNvSpPr>
            <a:spLocks noChangeArrowheads="1"/>
          </p:cNvSpPr>
          <p:nvPr/>
        </p:nvSpPr>
        <p:spPr bwMode="auto">
          <a:xfrm>
            <a:off x="6083300" y="2065338"/>
            <a:ext cx="2449513"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r>
              <a:rPr lang="zh-CN" altLang="en-US" sz="2000">
                <a:solidFill>
                  <a:srgbClr val="000000"/>
                </a:solidFill>
                <a:ea typeface="黑体" pitchFamily="49" charset="-122"/>
                <a:sym typeface="宋体" pitchFamily="2" charset="-122"/>
              </a:rPr>
              <a:t>搜索（信息提取）</a:t>
            </a:r>
          </a:p>
        </p:txBody>
      </p:sp>
      <p:pic>
        <p:nvPicPr>
          <p:cNvPr id="75783" name="Picture 6" descr="Screen Shot 2012-05-09 at 10.57.27 AM.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87900" y="3116263"/>
            <a:ext cx="2786063" cy="27797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5784" name="TextBox 8"/>
          <p:cNvSpPr>
            <a:spLocks noChangeArrowheads="1"/>
          </p:cNvSpPr>
          <p:nvPr/>
        </p:nvSpPr>
        <p:spPr bwMode="auto">
          <a:xfrm>
            <a:off x="1763713" y="4198938"/>
            <a:ext cx="2519362" cy="396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r>
              <a:rPr lang="zh-CN" altLang="en-US" sz="2000">
                <a:solidFill>
                  <a:srgbClr val="000000"/>
                </a:solidFill>
                <a:ea typeface="黑体" pitchFamily="49" charset="-122"/>
                <a:sym typeface="宋体" pitchFamily="2" charset="-122"/>
              </a:rPr>
              <a:t>统计（应用数学）</a:t>
            </a:r>
          </a:p>
        </p:txBody>
      </p:sp>
      <p:sp>
        <p:nvSpPr>
          <p:cNvPr id="75785" name="直接连接符 10"/>
          <p:cNvSpPr>
            <a:spLocks noChangeShapeType="1"/>
          </p:cNvSpPr>
          <p:nvPr/>
        </p:nvSpPr>
        <p:spPr bwMode="auto">
          <a:xfrm>
            <a:off x="323850" y="2924175"/>
            <a:ext cx="8496300" cy="1588"/>
          </a:xfrm>
          <a:prstGeom prst="line">
            <a:avLst/>
          </a:prstGeom>
          <a:noFill/>
          <a:ln w="9525" cap="flat" cmpd="sng">
            <a:solidFill>
              <a:srgbClr val="A5A5A5"/>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Tree>
    <p:extLst>
      <p:ext uri="{BB962C8B-B14F-4D97-AF65-F5344CB8AC3E}">
        <p14:creationId xmlns:p14="http://schemas.microsoft.com/office/powerpoint/2010/main" val="3357524926"/>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标题 1"/>
          <p:cNvSpPr>
            <a:spLocks noGrp="1" noChangeArrowheads="1"/>
          </p:cNvSpPr>
          <p:nvPr>
            <p:ph type="ctrTitle"/>
          </p:nvPr>
        </p:nvSpPr>
        <p:spPr>
          <a:xfrm>
            <a:off x="730250" y="355600"/>
            <a:ext cx="8229600" cy="990600"/>
          </a:xfrm>
          <a:ln/>
          <a:extLst>
            <a:ext uri="{91240B29-F687-4F45-9708-019B960494DF}">
              <a14:hiddenLine xmlns:a14="http://schemas.microsoft.com/office/drawing/2010/main" w="9525">
                <a:solidFill>
                  <a:srgbClr val="000000"/>
                </a:solidFill>
                <a:miter lim="800000"/>
                <a:headEnd/>
                <a:tailEnd/>
              </a14:hiddenLine>
            </a:ext>
          </a:extLst>
        </p:spPr>
        <p:txBody>
          <a:bodyPr/>
          <a:lstStyle/>
          <a:p>
            <a:pPr marL="0" indent="0"/>
            <a:r>
              <a:rPr lang="zh-CN" altLang="en-US">
                <a:ea typeface="黑体" pitchFamily="49" charset="-122"/>
              </a:rPr>
              <a:t>数据挖掘中的任务</a:t>
            </a:r>
          </a:p>
        </p:txBody>
      </p:sp>
      <p:pic>
        <p:nvPicPr>
          <p:cNvPr id="76803" name="图片 4"/>
          <p:cNvPicPr>
            <a:picLocks noChangeAspect="1" noChangeArrowheads="1"/>
          </p:cNvPicPr>
          <p:nvPr/>
        </p:nvPicPr>
        <p:blipFill>
          <a:blip r:embed="rId2">
            <a:extLst>
              <a:ext uri="{28A0092B-C50C-407E-A947-70E740481C1C}">
                <a14:useLocalDpi xmlns:a14="http://schemas.microsoft.com/office/drawing/2010/main" val="0"/>
              </a:ext>
            </a:extLst>
          </a:blip>
          <a:srcRect t="37080" r="2669"/>
          <a:stretch>
            <a:fillRect/>
          </a:stretch>
        </p:blipFill>
        <p:spPr bwMode="auto">
          <a:xfrm>
            <a:off x="1079500" y="425450"/>
            <a:ext cx="1439863" cy="885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cxnSp>
        <p:nvCxnSpPr>
          <p:cNvPr id="76804" name="直接连接符 12"/>
          <p:cNvCxnSpPr>
            <a:cxnSpLocks noChangeShapeType="1"/>
          </p:cNvCxnSpPr>
          <p:nvPr/>
        </p:nvCxnSpPr>
        <p:spPr bwMode="auto">
          <a:xfrm>
            <a:off x="287338" y="1412875"/>
            <a:ext cx="8605837" cy="0"/>
          </a:xfrm>
          <a:prstGeom prst="line">
            <a:avLst/>
          </a:prstGeom>
          <a:noFill/>
          <a:ln w="25400" cap="flat" cmpd="sng">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76805" name="TextBox 5"/>
          <p:cNvSpPr>
            <a:spLocks noChangeArrowheads="1"/>
          </p:cNvSpPr>
          <p:nvPr/>
        </p:nvSpPr>
        <p:spPr bwMode="auto">
          <a:xfrm>
            <a:off x="666750" y="1573213"/>
            <a:ext cx="1706563"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r>
              <a:rPr lang="zh-CN" altLang="en-US" sz="2400">
                <a:solidFill>
                  <a:srgbClr val="000000"/>
                </a:solidFill>
                <a:ea typeface="黑体" pitchFamily="49" charset="-122"/>
                <a:sym typeface="宋体" pitchFamily="2" charset="-122"/>
              </a:rPr>
              <a:t>描述性任务</a:t>
            </a:r>
          </a:p>
        </p:txBody>
      </p:sp>
      <p:sp>
        <p:nvSpPr>
          <p:cNvPr id="76806" name="圆柱形 6"/>
          <p:cNvSpPr>
            <a:spLocks noChangeArrowheads="1"/>
          </p:cNvSpPr>
          <p:nvPr/>
        </p:nvSpPr>
        <p:spPr bwMode="auto">
          <a:xfrm>
            <a:off x="1487488" y="2132013"/>
            <a:ext cx="1081087" cy="1079500"/>
          </a:xfrm>
          <a:prstGeom prst="can">
            <a:avLst>
              <a:gd name="adj" fmla="val 25000"/>
            </a:avLst>
          </a:prstGeom>
          <a:solidFill>
            <a:srgbClr val="FFFFFF"/>
          </a:solidFill>
          <a:ln w="25400" cap="flat" cmpd="sng">
            <a:solidFill>
              <a:schemeClr val="accent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r>
              <a:rPr lang="zh-CN" altLang="en-US">
                <a:solidFill>
                  <a:srgbClr val="000000"/>
                </a:solidFill>
                <a:latin typeface="宋体" pitchFamily="2" charset="-122"/>
                <a:ea typeface="黑体" pitchFamily="49" charset="-122"/>
                <a:sym typeface="宋体" pitchFamily="2" charset="-122"/>
              </a:rPr>
              <a:t>数据</a:t>
            </a:r>
          </a:p>
        </p:txBody>
      </p:sp>
      <p:sp>
        <p:nvSpPr>
          <p:cNvPr id="76807" name="右箭头 7"/>
          <p:cNvSpPr>
            <a:spLocks noChangeArrowheads="1"/>
          </p:cNvSpPr>
          <p:nvPr/>
        </p:nvSpPr>
        <p:spPr bwMode="auto">
          <a:xfrm>
            <a:off x="3060700" y="2419350"/>
            <a:ext cx="2808288" cy="358775"/>
          </a:xfrm>
          <a:prstGeom prst="rightArrow">
            <a:avLst>
              <a:gd name="adj1" fmla="val 50000"/>
              <a:gd name="adj2" fmla="val 50154"/>
            </a:avLst>
          </a:prstGeom>
          <a:gradFill rotWithShape="1">
            <a:gsLst>
              <a:gs pos="0">
                <a:srgbClr val="BBBBBB"/>
              </a:gs>
              <a:gs pos="34999">
                <a:srgbClr val="CFCFCF"/>
              </a:gs>
              <a:gs pos="100000">
                <a:srgbClr val="EDEDED"/>
              </a:gs>
            </a:gsLst>
            <a:lin ang="5400000" scaled="1"/>
          </a:gradFill>
          <a:ln w="9525" cap="flat" cmpd="sng">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zh-CN">
              <a:solidFill>
                <a:srgbClr val="000000"/>
              </a:solidFill>
              <a:latin typeface="黑体" pitchFamily="49" charset="-122"/>
              <a:ea typeface="黑体" pitchFamily="49" charset="-122"/>
              <a:sym typeface="宋体" pitchFamily="2" charset="-122"/>
            </a:endParaRPr>
          </a:p>
        </p:txBody>
      </p:sp>
      <p:sp>
        <p:nvSpPr>
          <p:cNvPr id="76808" name="TextBox 8"/>
          <p:cNvSpPr>
            <a:spLocks noChangeArrowheads="1"/>
          </p:cNvSpPr>
          <p:nvPr/>
        </p:nvSpPr>
        <p:spPr bwMode="auto">
          <a:xfrm>
            <a:off x="3860800" y="2035175"/>
            <a:ext cx="639763" cy="365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r>
              <a:rPr lang="zh-CN" altLang="en-US">
                <a:solidFill>
                  <a:srgbClr val="000000"/>
                </a:solidFill>
                <a:ea typeface="黑体" pitchFamily="49" charset="-122"/>
                <a:sym typeface="宋体" pitchFamily="2" charset="-122"/>
              </a:rPr>
              <a:t>算法</a:t>
            </a:r>
          </a:p>
        </p:txBody>
      </p:sp>
      <p:sp>
        <p:nvSpPr>
          <p:cNvPr id="76809" name="圆角矩形 9"/>
          <p:cNvSpPr>
            <a:spLocks noChangeArrowheads="1"/>
          </p:cNvSpPr>
          <p:nvPr/>
        </p:nvSpPr>
        <p:spPr bwMode="auto">
          <a:xfrm>
            <a:off x="6186488" y="2211388"/>
            <a:ext cx="1368425" cy="774700"/>
          </a:xfrm>
          <a:prstGeom prst="roundRect">
            <a:avLst>
              <a:gd name="adj" fmla="val 16667"/>
            </a:avLst>
          </a:prstGeom>
          <a:solidFill>
            <a:srgbClr val="FFFFFF"/>
          </a:solidFill>
          <a:ln w="25400" cap="flat" cmpd="sng">
            <a:solidFill>
              <a:srgbClr val="F79646"/>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r>
              <a:rPr lang="zh-CN" altLang="en-US">
                <a:solidFill>
                  <a:srgbClr val="000000"/>
                </a:solidFill>
                <a:latin typeface="宋体" pitchFamily="2" charset="-122"/>
                <a:ea typeface="黑体" pitchFamily="49" charset="-122"/>
                <a:sym typeface="宋体" pitchFamily="2" charset="-122"/>
              </a:rPr>
              <a:t>特征</a:t>
            </a:r>
          </a:p>
        </p:txBody>
      </p:sp>
      <p:sp>
        <p:nvSpPr>
          <p:cNvPr id="76810" name="TextBox 10"/>
          <p:cNvSpPr>
            <a:spLocks noChangeArrowheads="1"/>
          </p:cNvSpPr>
          <p:nvPr/>
        </p:nvSpPr>
        <p:spPr bwMode="auto">
          <a:xfrm>
            <a:off x="666750" y="3740150"/>
            <a:ext cx="1706563"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r>
              <a:rPr lang="zh-CN" altLang="en-US" sz="2400">
                <a:solidFill>
                  <a:srgbClr val="000000"/>
                </a:solidFill>
                <a:ea typeface="黑体" pitchFamily="49" charset="-122"/>
                <a:sym typeface="宋体" pitchFamily="2" charset="-122"/>
              </a:rPr>
              <a:t>预测性任务</a:t>
            </a:r>
          </a:p>
        </p:txBody>
      </p:sp>
      <p:grpSp>
        <p:nvGrpSpPr>
          <p:cNvPr id="76811" name="Group 11"/>
          <p:cNvGrpSpPr>
            <a:grpSpLocks/>
          </p:cNvGrpSpPr>
          <p:nvPr/>
        </p:nvGrpSpPr>
        <p:grpSpPr bwMode="auto">
          <a:xfrm>
            <a:off x="403225" y="4510088"/>
            <a:ext cx="4121150" cy="1363662"/>
            <a:chOff x="0" y="0"/>
            <a:chExt cx="4121421" cy="1363123"/>
          </a:xfrm>
        </p:grpSpPr>
        <p:sp>
          <p:nvSpPr>
            <p:cNvPr id="76812" name="Explosion 1 6"/>
            <p:cNvSpPr>
              <a:spLocks noChangeArrowheads="1"/>
            </p:cNvSpPr>
            <p:nvPr/>
          </p:nvSpPr>
          <p:spPr bwMode="auto">
            <a:xfrm>
              <a:off x="0" y="292395"/>
              <a:ext cx="1685202" cy="1070728"/>
            </a:xfrm>
            <a:prstGeom prst="irregularSeal1">
              <a:avLst/>
            </a:prstGeom>
            <a:solidFill>
              <a:srgbClr val="366092"/>
            </a:solidFill>
            <a:ln w="9525" cap="flat" cmpd="sng">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r>
                <a:rPr lang="zh-CN" altLang="en-US">
                  <a:solidFill>
                    <a:srgbClr val="FFFFFF"/>
                  </a:solidFill>
                  <a:latin typeface="宋体" pitchFamily="2" charset="-122"/>
                  <a:ea typeface="黑体" pitchFamily="49" charset="-122"/>
                  <a:sym typeface="宋体" pitchFamily="2" charset="-122"/>
                </a:rPr>
                <a:t>模型</a:t>
              </a:r>
            </a:p>
          </p:txBody>
        </p:sp>
        <p:sp>
          <p:nvSpPr>
            <p:cNvPr id="76813" name="Can 7"/>
            <p:cNvSpPr>
              <a:spLocks noChangeArrowheads="1"/>
            </p:cNvSpPr>
            <p:nvPr/>
          </p:nvSpPr>
          <p:spPr bwMode="auto">
            <a:xfrm>
              <a:off x="1919312" y="0"/>
              <a:ext cx="804202" cy="676249"/>
            </a:xfrm>
            <a:prstGeom prst="can">
              <a:avLst>
                <a:gd name="adj" fmla="val 25000"/>
              </a:avLst>
            </a:prstGeom>
            <a:solidFill>
              <a:srgbClr val="7F7F7F"/>
            </a:solidFill>
            <a:ln w="9525" cap="flat" cmpd="sng">
              <a:solidFill>
                <a:schemeClr val="accent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r>
                <a:rPr lang="zh-CN" altLang="en-US" sz="1400">
                  <a:solidFill>
                    <a:srgbClr val="FFFFFF"/>
                  </a:solidFill>
                  <a:latin typeface="宋体" pitchFamily="2" charset="-122"/>
                  <a:ea typeface="黑体" pitchFamily="49" charset="-122"/>
                  <a:sym typeface="宋体" pitchFamily="2" charset="-122"/>
                </a:rPr>
                <a:t>训练</a:t>
              </a:r>
              <a:endParaRPr lang="en-US" sz="1400">
                <a:solidFill>
                  <a:srgbClr val="FFFFFF"/>
                </a:solidFill>
                <a:ea typeface="黑体" pitchFamily="49" charset="-122"/>
                <a:sym typeface="Calibri" pitchFamily="34" charset="0"/>
              </a:endParaRPr>
            </a:p>
            <a:p>
              <a:pPr algn="ctr"/>
              <a:r>
                <a:rPr lang="zh-CN" altLang="en-US" sz="1400">
                  <a:solidFill>
                    <a:srgbClr val="FFFFFF"/>
                  </a:solidFill>
                  <a:latin typeface="宋体" pitchFamily="2" charset="-122"/>
                  <a:ea typeface="黑体" pitchFamily="49" charset="-122"/>
                  <a:sym typeface="宋体" pitchFamily="2" charset="-122"/>
                </a:rPr>
                <a:t>数据</a:t>
              </a:r>
              <a:endParaRPr lang="en-US" sz="1400">
                <a:solidFill>
                  <a:srgbClr val="FFFFFF"/>
                </a:solidFill>
                <a:ea typeface="黑体" pitchFamily="49" charset="-122"/>
                <a:sym typeface="Calibri" pitchFamily="34" charset="0"/>
              </a:endParaRPr>
            </a:p>
          </p:txBody>
        </p:sp>
        <p:sp>
          <p:nvSpPr>
            <p:cNvPr id="76814" name="Oval 8"/>
            <p:cNvSpPr>
              <a:spLocks noChangeArrowheads="1"/>
            </p:cNvSpPr>
            <p:nvPr/>
          </p:nvSpPr>
          <p:spPr bwMode="auto">
            <a:xfrm>
              <a:off x="3008230" y="574129"/>
              <a:ext cx="1113191" cy="619895"/>
            </a:xfrm>
            <a:prstGeom prst="ellipse">
              <a:avLst/>
            </a:prstGeom>
            <a:solidFill>
              <a:srgbClr val="8CB3E3"/>
            </a:solidFill>
            <a:ln w="9525" cap="flat" cmpd="sng">
              <a:solidFill>
                <a:schemeClr val="accent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r>
                <a:rPr lang="zh-CN" altLang="en-US" sz="1400">
                  <a:solidFill>
                    <a:srgbClr val="FFFFFF"/>
                  </a:solidFill>
                  <a:latin typeface="宋体" pitchFamily="2" charset="-122"/>
                  <a:ea typeface="黑体" pitchFamily="49" charset="-122"/>
                  <a:sym typeface="宋体" pitchFamily="2" charset="-122"/>
                </a:rPr>
                <a:t>训练好的模型</a:t>
              </a:r>
            </a:p>
          </p:txBody>
        </p:sp>
        <p:sp>
          <p:nvSpPr>
            <p:cNvPr id="76815" name="右箭头 14"/>
            <p:cNvSpPr>
              <a:spLocks noChangeArrowheads="1"/>
            </p:cNvSpPr>
            <p:nvPr/>
          </p:nvSpPr>
          <p:spPr bwMode="auto">
            <a:xfrm>
              <a:off x="1727204" y="676249"/>
              <a:ext cx="1188417" cy="360040"/>
            </a:xfrm>
            <a:prstGeom prst="rightArrow">
              <a:avLst>
                <a:gd name="adj1" fmla="val 50000"/>
                <a:gd name="adj2" fmla="val 49986"/>
              </a:avLst>
            </a:prstGeom>
            <a:gradFill rotWithShape="1">
              <a:gsLst>
                <a:gs pos="0">
                  <a:srgbClr val="BBBBBB"/>
                </a:gs>
                <a:gs pos="34999">
                  <a:srgbClr val="CFCFCF"/>
                </a:gs>
                <a:gs pos="100000">
                  <a:srgbClr val="EDEDED"/>
                </a:gs>
              </a:gsLst>
              <a:lin ang="5400000" scaled="1"/>
            </a:gradFill>
            <a:ln w="9525" cap="flat" cmpd="sng">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zh-CN">
                <a:solidFill>
                  <a:srgbClr val="000000"/>
                </a:solidFill>
                <a:latin typeface="黑体" pitchFamily="49" charset="-122"/>
                <a:ea typeface="黑体" pitchFamily="49" charset="-122"/>
                <a:sym typeface="宋体" pitchFamily="2" charset="-122"/>
              </a:endParaRPr>
            </a:p>
          </p:txBody>
        </p:sp>
      </p:grpSp>
      <p:sp>
        <p:nvSpPr>
          <p:cNvPr id="76816" name="Oval 14"/>
          <p:cNvSpPr>
            <a:spLocks noChangeArrowheads="1"/>
          </p:cNvSpPr>
          <p:nvPr/>
        </p:nvSpPr>
        <p:spPr bwMode="auto">
          <a:xfrm>
            <a:off x="4848225" y="4343400"/>
            <a:ext cx="481013" cy="431800"/>
          </a:xfrm>
          <a:prstGeom prst="ellipse">
            <a:avLst/>
          </a:prstGeom>
          <a:noFill/>
          <a:ln w="9525" cap="flat" cmpd="sng">
            <a:solidFill>
              <a:srgbClr val="7F7F7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r>
              <a:rPr lang="en-US">
                <a:latin typeface="黑体" pitchFamily="49" charset="-122"/>
                <a:ea typeface="黑体" pitchFamily="49" charset="-122"/>
                <a:sym typeface="Calibri" pitchFamily="34" charset="0"/>
              </a:rPr>
              <a:t>2</a:t>
            </a:r>
          </a:p>
        </p:txBody>
      </p:sp>
      <p:sp>
        <p:nvSpPr>
          <p:cNvPr id="76817" name="Oval 16"/>
          <p:cNvSpPr>
            <a:spLocks noChangeArrowheads="1"/>
          </p:cNvSpPr>
          <p:nvPr/>
        </p:nvSpPr>
        <p:spPr bwMode="auto">
          <a:xfrm>
            <a:off x="536575" y="4352925"/>
            <a:ext cx="479425" cy="431800"/>
          </a:xfrm>
          <a:prstGeom prst="ellipse">
            <a:avLst/>
          </a:prstGeom>
          <a:noFill/>
          <a:ln w="9525" cap="flat" cmpd="sng">
            <a:solidFill>
              <a:srgbClr val="7F7F7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r>
              <a:rPr lang="en-US">
                <a:latin typeface="黑体" pitchFamily="49" charset="-122"/>
                <a:ea typeface="黑体" pitchFamily="49" charset="-122"/>
                <a:sym typeface="Calibri" pitchFamily="34" charset="0"/>
              </a:rPr>
              <a:t>1</a:t>
            </a:r>
          </a:p>
        </p:txBody>
      </p:sp>
      <p:sp>
        <p:nvSpPr>
          <p:cNvPr id="76818" name="圆柱形 18"/>
          <p:cNvSpPr>
            <a:spLocks noChangeArrowheads="1"/>
          </p:cNvSpPr>
          <p:nvPr/>
        </p:nvSpPr>
        <p:spPr bwMode="auto">
          <a:xfrm>
            <a:off x="5305425" y="5037138"/>
            <a:ext cx="879475" cy="771525"/>
          </a:xfrm>
          <a:prstGeom prst="can">
            <a:avLst>
              <a:gd name="adj" fmla="val 25000"/>
            </a:avLst>
          </a:prstGeom>
          <a:solidFill>
            <a:srgbClr val="FFFFFF"/>
          </a:solidFill>
          <a:ln w="25400" cap="flat" cmpd="sng">
            <a:solidFill>
              <a:schemeClr val="accent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r>
              <a:rPr lang="zh-CN" altLang="en-US" sz="1600">
                <a:solidFill>
                  <a:srgbClr val="000000"/>
                </a:solidFill>
                <a:latin typeface="宋体" pitchFamily="2" charset="-122"/>
                <a:ea typeface="黑体" pitchFamily="49" charset="-122"/>
                <a:sym typeface="宋体" pitchFamily="2" charset="-122"/>
              </a:rPr>
              <a:t>新数据</a:t>
            </a:r>
          </a:p>
        </p:txBody>
      </p:sp>
      <p:sp>
        <p:nvSpPr>
          <p:cNvPr id="76819" name="右箭头 19"/>
          <p:cNvSpPr>
            <a:spLocks noChangeArrowheads="1"/>
          </p:cNvSpPr>
          <p:nvPr/>
        </p:nvSpPr>
        <p:spPr bwMode="auto">
          <a:xfrm>
            <a:off x="6248400" y="5157788"/>
            <a:ext cx="1187450" cy="360362"/>
          </a:xfrm>
          <a:prstGeom prst="rightArrow">
            <a:avLst>
              <a:gd name="adj1" fmla="val 50000"/>
              <a:gd name="adj2" fmla="val 49900"/>
            </a:avLst>
          </a:prstGeom>
          <a:gradFill rotWithShape="1">
            <a:gsLst>
              <a:gs pos="0">
                <a:srgbClr val="BBBBBB"/>
              </a:gs>
              <a:gs pos="34999">
                <a:srgbClr val="CFCFCF"/>
              </a:gs>
              <a:gs pos="100000">
                <a:srgbClr val="EDEDED"/>
              </a:gs>
            </a:gsLst>
            <a:lin ang="5400000" scaled="1"/>
          </a:gradFill>
          <a:ln w="9525" cap="flat" cmpd="sng">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zh-CN">
              <a:solidFill>
                <a:srgbClr val="000000"/>
              </a:solidFill>
              <a:latin typeface="黑体" pitchFamily="49" charset="-122"/>
              <a:ea typeface="黑体" pitchFamily="49" charset="-122"/>
              <a:sym typeface="宋体" pitchFamily="2" charset="-122"/>
            </a:endParaRPr>
          </a:p>
        </p:txBody>
      </p:sp>
      <p:sp>
        <p:nvSpPr>
          <p:cNvPr id="76820" name="圆角矩形 20"/>
          <p:cNvSpPr>
            <a:spLocks noChangeArrowheads="1"/>
          </p:cNvSpPr>
          <p:nvPr/>
        </p:nvSpPr>
        <p:spPr bwMode="auto">
          <a:xfrm>
            <a:off x="7467600" y="5045075"/>
            <a:ext cx="1155700" cy="587375"/>
          </a:xfrm>
          <a:prstGeom prst="roundRect">
            <a:avLst>
              <a:gd name="adj" fmla="val 16667"/>
            </a:avLst>
          </a:prstGeom>
          <a:solidFill>
            <a:srgbClr val="FFFFFF"/>
          </a:solidFill>
          <a:ln w="25400" cap="flat" cmpd="sng">
            <a:solidFill>
              <a:srgbClr val="F79646"/>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r>
              <a:rPr lang="zh-CN" altLang="en-US">
                <a:solidFill>
                  <a:srgbClr val="000000"/>
                </a:solidFill>
                <a:latin typeface="宋体" pitchFamily="2" charset="-122"/>
                <a:ea typeface="黑体" pitchFamily="49" charset="-122"/>
                <a:sym typeface="宋体" pitchFamily="2" charset="-122"/>
              </a:rPr>
              <a:t>特征</a:t>
            </a:r>
          </a:p>
        </p:txBody>
      </p:sp>
      <p:sp>
        <p:nvSpPr>
          <p:cNvPr id="76821" name="Oval 8"/>
          <p:cNvSpPr>
            <a:spLocks noChangeArrowheads="1"/>
          </p:cNvSpPr>
          <p:nvPr/>
        </p:nvSpPr>
        <p:spPr bwMode="auto">
          <a:xfrm>
            <a:off x="6286500" y="4583113"/>
            <a:ext cx="1112838" cy="620712"/>
          </a:xfrm>
          <a:prstGeom prst="ellipse">
            <a:avLst/>
          </a:prstGeom>
          <a:solidFill>
            <a:srgbClr val="8CB3E3"/>
          </a:solidFill>
          <a:ln w="9525" cap="flat" cmpd="sng">
            <a:solidFill>
              <a:schemeClr val="accent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r>
              <a:rPr lang="zh-CN" altLang="en-US" sz="1400">
                <a:solidFill>
                  <a:srgbClr val="FFFFFF"/>
                </a:solidFill>
                <a:latin typeface="宋体" pitchFamily="2" charset="-122"/>
                <a:ea typeface="黑体" pitchFamily="49" charset="-122"/>
                <a:sym typeface="宋体" pitchFamily="2" charset="-122"/>
              </a:rPr>
              <a:t>训练好的模型</a:t>
            </a:r>
          </a:p>
        </p:txBody>
      </p:sp>
      <p:sp>
        <p:nvSpPr>
          <p:cNvPr id="76822" name="直接箭头连接符 28"/>
          <p:cNvSpPr>
            <a:spLocks noChangeShapeType="1"/>
          </p:cNvSpPr>
          <p:nvPr/>
        </p:nvSpPr>
        <p:spPr bwMode="auto">
          <a:xfrm flipV="1">
            <a:off x="4359275" y="4848225"/>
            <a:ext cx="1839913" cy="269875"/>
          </a:xfrm>
          <a:prstGeom prst="straightConnector1">
            <a:avLst/>
          </a:prstGeom>
          <a:noFill/>
          <a:ln w="9525" cap="flat" cmpd="sng">
            <a:solidFill>
              <a:srgbClr val="7F7F7F"/>
            </a:solidFill>
            <a:prstDash val="dash"/>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76823" name="直接连接符 31"/>
          <p:cNvSpPr>
            <a:spLocks noChangeShapeType="1"/>
          </p:cNvSpPr>
          <p:nvPr/>
        </p:nvSpPr>
        <p:spPr bwMode="auto">
          <a:xfrm>
            <a:off x="179388" y="3479800"/>
            <a:ext cx="8785225" cy="0"/>
          </a:xfrm>
          <a:prstGeom prst="line">
            <a:avLst/>
          </a:prstGeom>
          <a:noFill/>
          <a:ln w="9525" cap="flat" cmpd="sng">
            <a:solidFill>
              <a:srgbClr val="7F7F7F"/>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Tree>
    <p:extLst>
      <p:ext uri="{BB962C8B-B14F-4D97-AF65-F5344CB8AC3E}">
        <p14:creationId xmlns:p14="http://schemas.microsoft.com/office/powerpoint/2010/main" val="1841491930"/>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标题 1"/>
          <p:cNvSpPr>
            <a:spLocks noGrp="1" noChangeArrowheads="1"/>
          </p:cNvSpPr>
          <p:nvPr>
            <p:ph type="ctrTitle"/>
          </p:nvPr>
        </p:nvSpPr>
        <p:spPr>
          <a:xfrm>
            <a:off x="730250" y="355600"/>
            <a:ext cx="8229600" cy="990600"/>
          </a:xfrm>
          <a:ln/>
          <a:extLst>
            <a:ext uri="{91240B29-F687-4F45-9708-019B960494DF}">
              <a14:hiddenLine xmlns:a14="http://schemas.microsoft.com/office/drawing/2010/main" w="9525">
                <a:solidFill>
                  <a:srgbClr val="000000"/>
                </a:solidFill>
                <a:miter lim="800000"/>
                <a:headEnd/>
                <a:tailEnd/>
              </a14:hiddenLine>
            </a:ext>
          </a:extLst>
        </p:spPr>
        <p:txBody>
          <a:bodyPr/>
          <a:lstStyle/>
          <a:p>
            <a:pPr marL="0" indent="0"/>
            <a:r>
              <a:rPr lang="zh-CN" altLang="en-US">
                <a:ea typeface="黑体" pitchFamily="49" charset="-122"/>
              </a:rPr>
              <a:t>描述性任务</a:t>
            </a:r>
          </a:p>
        </p:txBody>
      </p:sp>
      <p:pic>
        <p:nvPicPr>
          <p:cNvPr id="77827" name="图片 4"/>
          <p:cNvPicPr>
            <a:picLocks noChangeAspect="1" noChangeArrowheads="1"/>
          </p:cNvPicPr>
          <p:nvPr/>
        </p:nvPicPr>
        <p:blipFill>
          <a:blip r:embed="rId2">
            <a:extLst>
              <a:ext uri="{28A0092B-C50C-407E-A947-70E740481C1C}">
                <a14:useLocalDpi xmlns:a14="http://schemas.microsoft.com/office/drawing/2010/main" val="0"/>
              </a:ext>
            </a:extLst>
          </a:blip>
          <a:srcRect t="37080" r="2669"/>
          <a:stretch>
            <a:fillRect/>
          </a:stretch>
        </p:blipFill>
        <p:spPr bwMode="auto">
          <a:xfrm>
            <a:off x="1079500" y="425450"/>
            <a:ext cx="1439863" cy="885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cxnSp>
        <p:nvCxnSpPr>
          <p:cNvPr id="77828" name="直接连接符 12"/>
          <p:cNvCxnSpPr>
            <a:cxnSpLocks noChangeShapeType="1"/>
          </p:cNvCxnSpPr>
          <p:nvPr/>
        </p:nvCxnSpPr>
        <p:spPr bwMode="auto">
          <a:xfrm>
            <a:off x="287338" y="1412875"/>
            <a:ext cx="8605837" cy="0"/>
          </a:xfrm>
          <a:prstGeom prst="line">
            <a:avLst/>
          </a:prstGeom>
          <a:noFill/>
          <a:ln w="25400" cap="flat" cmpd="sng">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77829" name="Rounded Rectangle 7"/>
          <p:cNvSpPr>
            <a:spLocks noChangeArrowheads="1"/>
          </p:cNvSpPr>
          <p:nvPr/>
        </p:nvSpPr>
        <p:spPr bwMode="auto">
          <a:xfrm>
            <a:off x="660400" y="2936875"/>
            <a:ext cx="2897188" cy="720725"/>
          </a:xfrm>
          <a:prstGeom prst="roundRect">
            <a:avLst>
              <a:gd name="adj" fmla="val 16667"/>
            </a:avLst>
          </a:prstGeom>
          <a:solidFill>
            <a:srgbClr val="FFFFFF"/>
          </a:solidFill>
          <a:ln w="25400" cap="flat" cmpd="sng">
            <a:solidFill>
              <a:schemeClr val="accent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r>
              <a:rPr lang="zh-CN" altLang="en-US" dirty="0">
                <a:solidFill>
                  <a:srgbClr val="000000"/>
                </a:solidFill>
                <a:latin typeface="黑体" pitchFamily="49" charset="-122"/>
                <a:ea typeface="黑体" pitchFamily="49" charset="-122"/>
                <a:sym typeface="宋体" pitchFamily="2" charset="-122"/>
              </a:rPr>
              <a:t>关联分析</a:t>
            </a:r>
            <a:endParaRPr lang="en-US" dirty="0">
              <a:solidFill>
                <a:srgbClr val="000000"/>
              </a:solidFill>
              <a:latin typeface="黑体" pitchFamily="49" charset="-122"/>
              <a:ea typeface="黑体" pitchFamily="49" charset="-122"/>
              <a:sym typeface="Calibri" pitchFamily="34" charset="0"/>
            </a:endParaRPr>
          </a:p>
          <a:p>
            <a:pPr algn="ctr"/>
            <a:r>
              <a:rPr lang="en-US" altLang="zh-CN" dirty="0" smtClean="0">
                <a:solidFill>
                  <a:srgbClr val="000000"/>
                </a:solidFill>
                <a:latin typeface="黑体" pitchFamily="49" charset="-122"/>
                <a:ea typeface="黑体" pitchFamily="49" charset="-122"/>
                <a:sym typeface="宋体" pitchFamily="2" charset="-122"/>
              </a:rPr>
              <a:t>(</a:t>
            </a:r>
            <a:r>
              <a:rPr lang="en-US" dirty="0" smtClean="0">
                <a:solidFill>
                  <a:srgbClr val="000000"/>
                </a:solidFill>
                <a:latin typeface="黑体" pitchFamily="49" charset="-122"/>
                <a:ea typeface="黑体" pitchFamily="49" charset="-122"/>
                <a:sym typeface="Calibri" pitchFamily="34" charset="0"/>
              </a:rPr>
              <a:t>Association Analysis)</a:t>
            </a:r>
            <a:endParaRPr lang="en-US" dirty="0">
              <a:solidFill>
                <a:srgbClr val="000000"/>
              </a:solidFill>
              <a:latin typeface="黑体" pitchFamily="49" charset="-122"/>
              <a:ea typeface="黑体" pitchFamily="49" charset="-122"/>
              <a:sym typeface="Calibri" pitchFamily="34" charset="0"/>
            </a:endParaRPr>
          </a:p>
        </p:txBody>
      </p:sp>
      <p:sp>
        <p:nvSpPr>
          <p:cNvPr id="77830" name="Rounded Rectangle 8"/>
          <p:cNvSpPr>
            <a:spLocks noChangeArrowheads="1"/>
          </p:cNvSpPr>
          <p:nvPr/>
        </p:nvSpPr>
        <p:spPr bwMode="auto">
          <a:xfrm>
            <a:off x="660400" y="4160838"/>
            <a:ext cx="2897188" cy="720725"/>
          </a:xfrm>
          <a:prstGeom prst="roundRect">
            <a:avLst>
              <a:gd name="adj" fmla="val 16667"/>
            </a:avLst>
          </a:prstGeom>
          <a:solidFill>
            <a:srgbClr val="FFFFFF"/>
          </a:solidFill>
          <a:ln w="25400" cap="flat" cmpd="sng">
            <a:solidFill>
              <a:schemeClr val="accent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r>
              <a:rPr lang="zh-CN" altLang="en-US">
                <a:solidFill>
                  <a:srgbClr val="000000"/>
                </a:solidFill>
                <a:latin typeface="黑体" pitchFamily="49" charset="-122"/>
                <a:ea typeface="黑体" pitchFamily="49" charset="-122"/>
                <a:sym typeface="宋体" pitchFamily="2" charset="-122"/>
              </a:rPr>
              <a:t>聚类</a:t>
            </a:r>
            <a:endParaRPr lang="en-US">
              <a:solidFill>
                <a:srgbClr val="000000"/>
              </a:solidFill>
              <a:latin typeface="黑体" pitchFamily="49" charset="-122"/>
              <a:ea typeface="黑体" pitchFamily="49" charset="-122"/>
              <a:sym typeface="Calibri" pitchFamily="34" charset="0"/>
            </a:endParaRPr>
          </a:p>
          <a:p>
            <a:pPr algn="ctr"/>
            <a:r>
              <a:rPr lang="zh-CN" altLang="en-US">
                <a:solidFill>
                  <a:srgbClr val="000000"/>
                </a:solidFill>
                <a:latin typeface="黑体" pitchFamily="49" charset="-122"/>
                <a:ea typeface="黑体" pitchFamily="49" charset="-122"/>
                <a:sym typeface="宋体" pitchFamily="2" charset="-122"/>
              </a:rPr>
              <a:t>（</a:t>
            </a:r>
            <a:r>
              <a:rPr lang="en-US">
                <a:solidFill>
                  <a:srgbClr val="000000"/>
                </a:solidFill>
                <a:latin typeface="黑体" pitchFamily="49" charset="-122"/>
                <a:ea typeface="黑体" pitchFamily="49" charset="-122"/>
                <a:sym typeface="Calibri" pitchFamily="34" charset="0"/>
              </a:rPr>
              <a:t>Clustering</a:t>
            </a:r>
            <a:r>
              <a:rPr lang="zh-CN" altLang="en-US">
                <a:solidFill>
                  <a:srgbClr val="000000"/>
                </a:solidFill>
                <a:latin typeface="黑体" pitchFamily="49" charset="-122"/>
                <a:ea typeface="黑体" pitchFamily="49" charset="-122"/>
                <a:sym typeface="宋体" pitchFamily="2" charset="-122"/>
              </a:rPr>
              <a:t>）</a:t>
            </a:r>
            <a:endParaRPr lang="en-US">
              <a:solidFill>
                <a:srgbClr val="000000"/>
              </a:solidFill>
              <a:latin typeface="黑体" pitchFamily="49" charset="-122"/>
              <a:ea typeface="黑体" pitchFamily="49" charset="-122"/>
              <a:sym typeface="Calibri" pitchFamily="34" charset="0"/>
            </a:endParaRPr>
          </a:p>
        </p:txBody>
      </p:sp>
      <p:sp>
        <p:nvSpPr>
          <p:cNvPr id="77831" name="Rounded Rectangle 9"/>
          <p:cNvSpPr>
            <a:spLocks noChangeArrowheads="1"/>
          </p:cNvSpPr>
          <p:nvPr/>
        </p:nvSpPr>
        <p:spPr bwMode="auto">
          <a:xfrm>
            <a:off x="660400" y="5384800"/>
            <a:ext cx="2897188" cy="720725"/>
          </a:xfrm>
          <a:prstGeom prst="roundRect">
            <a:avLst>
              <a:gd name="adj" fmla="val 16667"/>
            </a:avLst>
          </a:prstGeom>
          <a:solidFill>
            <a:srgbClr val="FFFFFF"/>
          </a:solidFill>
          <a:ln w="25400" cap="flat" cmpd="sng">
            <a:solidFill>
              <a:schemeClr val="accent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r>
              <a:rPr lang="zh-CN" altLang="en-US">
                <a:solidFill>
                  <a:srgbClr val="000000"/>
                </a:solidFill>
                <a:latin typeface="黑体" pitchFamily="49" charset="-122"/>
                <a:ea typeface="黑体" pitchFamily="49" charset="-122"/>
                <a:sym typeface="宋体" pitchFamily="2" charset="-122"/>
              </a:rPr>
              <a:t>离群点分析</a:t>
            </a:r>
            <a:endParaRPr lang="en-US">
              <a:solidFill>
                <a:srgbClr val="000000"/>
              </a:solidFill>
              <a:latin typeface="黑体" pitchFamily="49" charset="-122"/>
              <a:ea typeface="黑体" pitchFamily="49" charset="-122"/>
              <a:sym typeface="Calibri" pitchFamily="34" charset="0"/>
            </a:endParaRPr>
          </a:p>
          <a:p>
            <a:pPr algn="ctr"/>
            <a:r>
              <a:rPr lang="zh-CN" altLang="en-US">
                <a:solidFill>
                  <a:srgbClr val="000000"/>
                </a:solidFill>
                <a:latin typeface="黑体" pitchFamily="49" charset="-122"/>
                <a:ea typeface="黑体" pitchFamily="49" charset="-122"/>
                <a:sym typeface="宋体" pitchFamily="2" charset="-122"/>
              </a:rPr>
              <a:t>（</a:t>
            </a:r>
            <a:r>
              <a:rPr lang="en-US">
                <a:solidFill>
                  <a:srgbClr val="000000"/>
                </a:solidFill>
                <a:latin typeface="黑体" pitchFamily="49" charset="-122"/>
                <a:ea typeface="黑体" pitchFamily="49" charset="-122"/>
                <a:sym typeface="Calibri" pitchFamily="34" charset="0"/>
              </a:rPr>
              <a:t>Outlier Mining</a:t>
            </a:r>
            <a:r>
              <a:rPr lang="zh-CN" altLang="en-US">
                <a:solidFill>
                  <a:srgbClr val="000000"/>
                </a:solidFill>
                <a:latin typeface="黑体" pitchFamily="49" charset="-122"/>
                <a:ea typeface="黑体" pitchFamily="49" charset="-122"/>
                <a:sym typeface="宋体" pitchFamily="2" charset="-122"/>
              </a:rPr>
              <a:t>）</a:t>
            </a:r>
            <a:endParaRPr lang="en-US">
              <a:solidFill>
                <a:srgbClr val="000000"/>
              </a:solidFill>
              <a:latin typeface="黑体" pitchFamily="49" charset="-122"/>
              <a:ea typeface="黑体" pitchFamily="49" charset="-122"/>
              <a:sym typeface="Calibri" pitchFamily="34" charset="0"/>
            </a:endParaRPr>
          </a:p>
        </p:txBody>
      </p:sp>
      <p:sp>
        <p:nvSpPr>
          <p:cNvPr id="77832" name="TextBox 8"/>
          <p:cNvSpPr>
            <a:spLocks noChangeArrowheads="1"/>
          </p:cNvSpPr>
          <p:nvPr/>
        </p:nvSpPr>
        <p:spPr bwMode="auto">
          <a:xfrm>
            <a:off x="3944938" y="4175125"/>
            <a:ext cx="4608512" cy="641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r>
              <a:rPr lang="zh-CN" altLang="en-US">
                <a:solidFill>
                  <a:srgbClr val="000000"/>
                </a:solidFill>
                <a:latin typeface="黑体" pitchFamily="49" charset="-122"/>
                <a:ea typeface="黑体" pitchFamily="49" charset="-122"/>
                <a:sym typeface="宋体" pitchFamily="2" charset="-122"/>
              </a:rPr>
              <a:t>对于无标记的数据，根据</a:t>
            </a:r>
            <a:r>
              <a:rPr lang="zh-CN" altLang="en-US" b="1">
                <a:solidFill>
                  <a:srgbClr val="000000"/>
                </a:solidFill>
                <a:latin typeface="黑体" pitchFamily="49" charset="-122"/>
                <a:ea typeface="黑体" pitchFamily="49" charset="-122"/>
                <a:sym typeface="宋体" pitchFamily="2" charset="-122"/>
              </a:rPr>
              <a:t>“最大化类内相似性、最小化类间相似性”</a:t>
            </a:r>
            <a:r>
              <a:rPr lang="zh-CN" altLang="en-US">
                <a:solidFill>
                  <a:srgbClr val="000000"/>
                </a:solidFill>
                <a:latin typeface="黑体" pitchFamily="49" charset="-122"/>
                <a:ea typeface="黑体" pitchFamily="49" charset="-122"/>
                <a:sym typeface="宋体" pitchFamily="2" charset="-122"/>
              </a:rPr>
              <a:t>的原则进行分组</a:t>
            </a:r>
            <a:endParaRPr lang="en-US">
              <a:solidFill>
                <a:srgbClr val="000000"/>
              </a:solidFill>
              <a:latin typeface="黑体" pitchFamily="49" charset="-122"/>
              <a:ea typeface="黑体" pitchFamily="49" charset="-122"/>
              <a:sym typeface="Calibri" pitchFamily="34" charset="0"/>
            </a:endParaRPr>
          </a:p>
        </p:txBody>
      </p:sp>
      <p:sp>
        <p:nvSpPr>
          <p:cNvPr id="77833" name="TextBox 9"/>
          <p:cNvSpPr>
            <a:spLocks noChangeArrowheads="1"/>
          </p:cNvSpPr>
          <p:nvPr/>
        </p:nvSpPr>
        <p:spPr bwMode="auto">
          <a:xfrm>
            <a:off x="3940175" y="2951163"/>
            <a:ext cx="4608513" cy="6397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r>
              <a:rPr lang="zh-CN" altLang="en-US">
                <a:solidFill>
                  <a:srgbClr val="000000"/>
                </a:solidFill>
                <a:latin typeface="黑体" pitchFamily="49" charset="-122"/>
                <a:ea typeface="黑体" pitchFamily="49" charset="-122"/>
                <a:sym typeface="宋体" pitchFamily="2" charset="-122"/>
              </a:rPr>
              <a:t>分析数据中的</a:t>
            </a:r>
            <a:r>
              <a:rPr lang="zh-CN" altLang="en-US" b="1">
                <a:solidFill>
                  <a:srgbClr val="000000"/>
                </a:solidFill>
                <a:latin typeface="黑体" pitchFamily="49" charset="-122"/>
                <a:ea typeface="黑体" pitchFamily="49" charset="-122"/>
                <a:sym typeface="宋体" pitchFamily="2" charset="-122"/>
              </a:rPr>
              <a:t>“属性</a:t>
            </a:r>
            <a:r>
              <a:rPr lang="en-US" b="1">
                <a:solidFill>
                  <a:srgbClr val="000000"/>
                </a:solidFill>
                <a:latin typeface="黑体" pitchFamily="49" charset="-122"/>
                <a:ea typeface="黑体" pitchFamily="49" charset="-122"/>
                <a:sym typeface="Calibri" pitchFamily="34" charset="0"/>
              </a:rPr>
              <a:t>-</a:t>
            </a:r>
            <a:r>
              <a:rPr lang="zh-CN" altLang="en-US" b="1">
                <a:solidFill>
                  <a:srgbClr val="000000"/>
                </a:solidFill>
                <a:latin typeface="黑体" pitchFamily="49" charset="-122"/>
                <a:ea typeface="黑体" pitchFamily="49" charset="-122"/>
                <a:sym typeface="宋体" pitchFamily="2" charset="-122"/>
              </a:rPr>
              <a:t>值”</a:t>
            </a:r>
            <a:r>
              <a:rPr lang="zh-CN" altLang="en-US">
                <a:solidFill>
                  <a:srgbClr val="000000"/>
                </a:solidFill>
                <a:latin typeface="黑体" pitchFamily="49" charset="-122"/>
                <a:ea typeface="黑体" pitchFamily="49" charset="-122"/>
                <a:sym typeface="宋体" pitchFamily="2" charset="-122"/>
              </a:rPr>
              <a:t>频繁出现的情况，并探究频繁出现的条件</a:t>
            </a:r>
            <a:endParaRPr lang="en-US">
              <a:solidFill>
                <a:srgbClr val="000000"/>
              </a:solidFill>
              <a:latin typeface="黑体" pitchFamily="49" charset="-122"/>
              <a:ea typeface="黑体" pitchFamily="49" charset="-122"/>
              <a:sym typeface="Calibri" pitchFamily="34" charset="0"/>
            </a:endParaRPr>
          </a:p>
        </p:txBody>
      </p:sp>
      <p:sp>
        <p:nvSpPr>
          <p:cNvPr id="77834" name="TextBox 10"/>
          <p:cNvSpPr>
            <a:spLocks noChangeArrowheads="1"/>
          </p:cNvSpPr>
          <p:nvPr/>
        </p:nvSpPr>
        <p:spPr bwMode="auto">
          <a:xfrm>
            <a:off x="3940175" y="5400675"/>
            <a:ext cx="4608513" cy="6397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r>
              <a:rPr lang="zh-CN" altLang="en-US">
                <a:solidFill>
                  <a:srgbClr val="000000"/>
                </a:solidFill>
                <a:ea typeface="黑体" pitchFamily="49" charset="-122"/>
                <a:sym typeface="宋体" pitchFamily="2" charset="-122"/>
              </a:rPr>
              <a:t>分析数据集中</a:t>
            </a:r>
            <a:r>
              <a:rPr lang="zh-CN" altLang="en-US" b="1">
                <a:solidFill>
                  <a:srgbClr val="000000"/>
                </a:solidFill>
                <a:ea typeface="黑体" pitchFamily="49" charset="-122"/>
                <a:sym typeface="宋体" pitchFamily="2" charset="-122"/>
              </a:rPr>
              <a:t>与数据一般行为或模型不一致</a:t>
            </a:r>
            <a:r>
              <a:rPr lang="zh-CN" altLang="en-US">
                <a:solidFill>
                  <a:srgbClr val="000000"/>
                </a:solidFill>
                <a:ea typeface="黑体" pitchFamily="49" charset="-122"/>
                <a:sym typeface="宋体" pitchFamily="2" charset="-122"/>
              </a:rPr>
              <a:t>的数据点</a:t>
            </a:r>
            <a:endParaRPr lang="en-US">
              <a:solidFill>
                <a:srgbClr val="000000"/>
              </a:solidFill>
              <a:ea typeface="黑体" pitchFamily="49" charset="-122"/>
              <a:sym typeface="Calibri" pitchFamily="34" charset="0"/>
            </a:endParaRPr>
          </a:p>
        </p:txBody>
      </p:sp>
      <p:sp>
        <p:nvSpPr>
          <p:cNvPr id="77835" name="Rounded Rectangle 14"/>
          <p:cNvSpPr>
            <a:spLocks noChangeArrowheads="1"/>
          </p:cNvSpPr>
          <p:nvPr/>
        </p:nvSpPr>
        <p:spPr bwMode="auto">
          <a:xfrm>
            <a:off x="660400" y="1641475"/>
            <a:ext cx="2897188" cy="719138"/>
          </a:xfrm>
          <a:prstGeom prst="roundRect">
            <a:avLst>
              <a:gd name="adj" fmla="val 16667"/>
            </a:avLst>
          </a:prstGeom>
          <a:solidFill>
            <a:srgbClr val="FFFFFF"/>
          </a:solidFill>
          <a:ln w="25400" cap="flat" cmpd="sng">
            <a:solidFill>
              <a:schemeClr val="accent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r>
              <a:rPr lang="zh-CN" altLang="en-US">
                <a:solidFill>
                  <a:srgbClr val="000000"/>
                </a:solidFill>
                <a:latin typeface="黑体" pitchFamily="49" charset="-122"/>
                <a:ea typeface="黑体" pitchFamily="49" charset="-122"/>
                <a:sym typeface="宋体" pitchFamily="2" charset="-122"/>
              </a:rPr>
              <a:t>概念描述</a:t>
            </a:r>
            <a:endParaRPr lang="en-US">
              <a:solidFill>
                <a:srgbClr val="000000"/>
              </a:solidFill>
              <a:latin typeface="黑体" pitchFamily="49" charset="-122"/>
              <a:ea typeface="黑体" pitchFamily="49" charset="-122"/>
              <a:sym typeface="Calibri" pitchFamily="34" charset="0"/>
            </a:endParaRPr>
          </a:p>
          <a:p>
            <a:pPr algn="ctr"/>
            <a:r>
              <a:rPr lang="zh-CN" altLang="en-US">
                <a:solidFill>
                  <a:srgbClr val="000000"/>
                </a:solidFill>
                <a:latin typeface="黑体" pitchFamily="49" charset="-122"/>
                <a:ea typeface="黑体" pitchFamily="49" charset="-122"/>
                <a:sym typeface="宋体" pitchFamily="2" charset="-122"/>
              </a:rPr>
              <a:t>（</a:t>
            </a:r>
            <a:r>
              <a:rPr lang="en-US">
                <a:solidFill>
                  <a:srgbClr val="000000"/>
                </a:solidFill>
                <a:latin typeface="黑体" pitchFamily="49" charset="-122"/>
                <a:ea typeface="黑体" pitchFamily="49" charset="-122"/>
                <a:sym typeface="Calibri" pitchFamily="34" charset="0"/>
              </a:rPr>
              <a:t>Concept Description</a:t>
            </a:r>
            <a:r>
              <a:rPr lang="zh-CN" altLang="en-US">
                <a:solidFill>
                  <a:srgbClr val="000000"/>
                </a:solidFill>
                <a:latin typeface="黑体" pitchFamily="49" charset="-122"/>
                <a:ea typeface="黑体" pitchFamily="49" charset="-122"/>
                <a:sym typeface="宋体" pitchFamily="2" charset="-122"/>
              </a:rPr>
              <a:t>）</a:t>
            </a:r>
            <a:endParaRPr lang="en-US">
              <a:solidFill>
                <a:srgbClr val="000000"/>
              </a:solidFill>
              <a:latin typeface="黑体" pitchFamily="49" charset="-122"/>
              <a:ea typeface="黑体" pitchFamily="49" charset="-122"/>
              <a:sym typeface="Calibri" pitchFamily="34" charset="0"/>
            </a:endParaRPr>
          </a:p>
        </p:txBody>
      </p:sp>
      <p:sp>
        <p:nvSpPr>
          <p:cNvPr id="77836" name="TextBox 12"/>
          <p:cNvSpPr>
            <a:spLocks noChangeArrowheads="1"/>
          </p:cNvSpPr>
          <p:nvPr/>
        </p:nvSpPr>
        <p:spPr bwMode="auto">
          <a:xfrm>
            <a:off x="3940175" y="1793875"/>
            <a:ext cx="4608513" cy="365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r>
              <a:rPr lang="zh-CN" altLang="en-US">
                <a:solidFill>
                  <a:srgbClr val="000000"/>
                </a:solidFill>
                <a:ea typeface="黑体" pitchFamily="49" charset="-122"/>
                <a:sym typeface="宋体" pitchFamily="2" charset="-122"/>
              </a:rPr>
              <a:t>对数据集中的数据本身或其特征进行描述</a:t>
            </a:r>
          </a:p>
        </p:txBody>
      </p:sp>
    </p:spTree>
    <p:extLst>
      <p:ext uri="{BB962C8B-B14F-4D97-AF65-F5344CB8AC3E}">
        <p14:creationId xmlns:p14="http://schemas.microsoft.com/office/powerpoint/2010/main" val="1716190703"/>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标题 1"/>
          <p:cNvSpPr>
            <a:spLocks noGrp="1" noChangeArrowheads="1"/>
          </p:cNvSpPr>
          <p:nvPr>
            <p:ph type="ctrTitle"/>
          </p:nvPr>
        </p:nvSpPr>
        <p:spPr>
          <a:xfrm>
            <a:off x="730250" y="355600"/>
            <a:ext cx="8229600" cy="990600"/>
          </a:xfrm>
          <a:ln/>
          <a:extLst>
            <a:ext uri="{91240B29-F687-4F45-9708-019B960494DF}">
              <a14:hiddenLine xmlns:a14="http://schemas.microsoft.com/office/drawing/2010/main" w="9525">
                <a:solidFill>
                  <a:srgbClr val="000000"/>
                </a:solidFill>
                <a:miter lim="800000"/>
                <a:headEnd/>
                <a:tailEnd/>
              </a14:hiddenLine>
            </a:ext>
          </a:extLst>
        </p:spPr>
        <p:txBody>
          <a:bodyPr/>
          <a:lstStyle/>
          <a:p>
            <a:pPr marL="0" indent="0"/>
            <a:r>
              <a:rPr lang="zh-CN" altLang="en-US">
                <a:ea typeface="黑体" pitchFamily="49" charset="-122"/>
              </a:rPr>
              <a:t>预测性任务</a:t>
            </a:r>
          </a:p>
        </p:txBody>
      </p:sp>
      <p:pic>
        <p:nvPicPr>
          <p:cNvPr id="78851" name="图片 4"/>
          <p:cNvPicPr>
            <a:picLocks noChangeAspect="1" noChangeArrowheads="1"/>
          </p:cNvPicPr>
          <p:nvPr/>
        </p:nvPicPr>
        <p:blipFill>
          <a:blip r:embed="rId2">
            <a:extLst>
              <a:ext uri="{28A0092B-C50C-407E-A947-70E740481C1C}">
                <a14:useLocalDpi xmlns:a14="http://schemas.microsoft.com/office/drawing/2010/main" val="0"/>
              </a:ext>
            </a:extLst>
          </a:blip>
          <a:srcRect t="37080" r="2669"/>
          <a:stretch>
            <a:fillRect/>
          </a:stretch>
        </p:blipFill>
        <p:spPr bwMode="auto">
          <a:xfrm>
            <a:off x="1079500" y="425450"/>
            <a:ext cx="1439863" cy="885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cxnSp>
        <p:nvCxnSpPr>
          <p:cNvPr id="78852" name="直接连接符 12"/>
          <p:cNvCxnSpPr>
            <a:cxnSpLocks noChangeShapeType="1"/>
          </p:cNvCxnSpPr>
          <p:nvPr/>
        </p:nvCxnSpPr>
        <p:spPr bwMode="auto">
          <a:xfrm>
            <a:off x="287338" y="1412875"/>
            <a:ext cx="8605837" cy="0"/>
          </a:xfrm>
          <a:prstGeom prst="line">
            <a:avLst/>
          </a:prstGeom>
          <a:noFill/>
          <a:ln w="25400" cap="flat" cmpd="sng">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78853" name="Rounded Rectangle 5"/>
          <p:cNvSpPr>
            <a:spLocks noChangeArrowheads="1"/>
          </p:cNvSpPr>
          <p:nvPr/>
        </p:nvSpPr>
        <p:spPr bwMode="auto">
          <a:xfrm>
            <a:off x="520700" y="2289175"/>
            <a:ext cx="3073400" cy="720725"/>
          </a:xfrm>
          <a:prstGeom prst="roundRect">
            <a:avLst>
              <a:gd name="adj" fmla="val 16667"/>
            </a:avLst>
          </a:prstGeom>
          <a:solidFill>
            <a:srgbClr val="FFFFFF"/>
          </a:solidFill>
          <a:ln w="25400" cap="flat" cmpd="sng">
            <a:solidFill>
              <a:srgbClr val="9BBB59"/>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r>
              <a:rPr lang="zh-CN" altLang="en-US" sz="2000">
                <a:solidFill>
                  <a:srgbClr val="000000"/>
                </a:solidFill>
                <a:latin typeface="黑体" pitchFamily="49" charset="-122"/>
                <a:ea typeface="黑体" pitchFamily="49" charset="-122"/>
                <a:sym typeface="宋体" pitchFamily="2" charset="-122"/>
              </a:rPr>
              <a:t>分类</a:t>
            </a:r>
            <a:endParaRPr lang="zh-CN" altLang="en-US" sz="2400">
              <a:solidFill>
                <a:srgbClr val="000000"/>
              </a:solidFill>
              <a:latin typeface="黑体" pitchFamily="49" charset="-122"/>
              <a:ea typeface="黑体" pitchFamily="49" charset="-122"/>
              <a:sym typeface="宋体" pitchFamily="2" charset="-122"/>
            </a:endParaRPr>
          </a:p>
          <a:p>
            <a:pPr algn="ctr"/>
            <a:r>
              <a:rPr lang="zh-CN" altLang="en-US" sz="2000">
                <a:solidFill>
                  <a:srgbClr val="000000"/>
                </a:solidFill>
                <a:latin typeface="黑体" pitchFamily="49" charset="-122"/>
                <a:ea typeface="黑体" pitchFamily="49" charset="-122"/>
                <a:sym typeface="宋体" pitchFamily="2" charset="-122"/>
              </a:rPr>
              <a:t>（</a:t>
            </a:r>
            <a:r>
              <a:rPr lang="en-US" sz="2000">
                <a:solidFill>
                  <a:srgbClr val="000000"/>
                </a:solidFill>
                <a:latin typeface="黑体" pitchFamily="49" charset="-122"/>
                <a:ea typeface="黑体" pitchFamily="49" charset="-122"/>
                <a:sym typeface="Calibri" pitchFamily="34" charset="0"/>
              </a:rPr>
              <a:t>Classification</a:t>
            </a:r>
            <a:r>
              <a:rPr lang="zh-CN" altLang="en-US" sz="2000">
                <a:solidFill>
                  <a:srgbClr val="000000"/>
                </a:solidFill>
                <a:latin typeface="黑体" pitchFamily="49" charset="-122"/>
                <a:ea typeface="黑体" pitchFamily="49" charset="-122"/>
                <a:sym typeface="宋体" pitchFamily="2" charset="-122"/>
              </a:rPr>
              <a:t>）</a:t>
            </a:r>
          </a:p>
        </p:txBody>
      </p:sp>
      <p:sp>
        <p:nvSpPr>
          <p:cNvPr id="78854" name="TextBox 14"/>
          <p:cNvSpPr>
            <a:spLocks noChangeArrowheads="1"/>
          </p:cNvSpPr>
          <p:nvPr/>
        </p:nvSpPr>
        <p:spPr bwMode="auto">
          <a:xfrm>
            <a:off x="3875088" y="1892300"/>
            <a:ext cx="4608512" cy="13271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nSpc>
                <a:spcPct val="150000"/>
              </a:lnSpc>
            </a:pPr>
            <a:r>
              <a:rPr lang="zh-CN" altLang="en-US">
                <a:solidFill>
                  <a:srgbClr val="000000"/>
                </a:solidFill>
                <a:ea typeface="黑体" pitchFamily="49" charset="-122"/>
                <a:sym typeface="宋体" pitchFamily="2" charset="-122"/>
              </a:rPr>
              <a:t>使用能够</a:t>
            </a:r>
            <a:r>
              <a:rPr lang="zh-CN" altLang="en-US" b="1">
                <a:solidFill>
                  <a:srgbClr val="000000"/>
                </a:solidFill>
                <a:ea typeface="黑体" pitchFamily="49" charset="-122"/>
                <a:sym typeface="宋体" pitchFamily="2" charset="-122"/>
              </a:rPr>
              <a:t>描述并区分数据类别或概念</a:t>
            </a:r>
            <a:r>
              <a:rPr lang="zh-CN" altLang="en-US">
                <a:solidFill>
                  <a:srgbClr val="000000"/>
                </a:solidFill>
                <a:ea typeface="黑体" pitchFamily="49" charset="-122"/>
                <a:sym typeface="宋体" pitchFamily="2" charset="-122"/>
              </a:rPr>
              <a:t>的模型，</a:t>
            </a:r>
            <a:r>
              <a:rPr lang="zh-CN" altLang="en-US" b="1">
                <a:solidFill>
                  <a:srgbClr val="000000"/>
                </a:solidFill>
                <a:ea typeface="黑体" pitchFamily="49" charset="-122"/>
                <a:sym typeface="宋体" pitchFamily="2" charset="-122"/>
              </a:rPr>
              <a:t>预测</a:t>
            </a:r>
            <a:r>
              <a:rPr lang="zh-CN" altLang="en-US">
                <a:solidFill>
                  <a:srgbClr val="000000"/>
                </a:solidFill>
                <a:ea typeface="黑体" pitchFamily="49" charset="-122"/>
                <a:sym typeface="宋体" pitchFamily="2" charset="-122"/>
              </a:rPr>
              <a:t>数据中标记</a:t>
            </a:r>
            <a:r>
              <a:rPr lang="zh-CN" altLang="en-US" b="1">
                <a:solidFill>
                  <a:srgbClr val="000000"/>
                </a:solidFill>
                <a:ea typeface="黑体" pitchFamily="49" charset="-122"/>
                <a:sym typeface="宋体" pitchFamily="2" charset="-122"/>
              </a:rPr>
              <a:t>未知</a:t>
            </a:r>
            <a:r>
              <a:rPr lang="zh-CN" altLang="en-US">
                <a:solidFill>
                  <a:srgbClr val="000000"/>
                </a:solidFill>
                <a:ea typeface="黑体" pitchFamily="49" charset="-122"/>
                <a:sym typeface="宋体" pitchFamily="2" charset="-122"/>
              </a:rPr>
              <a:t>的对象。模型的导出</a:t>
            </a:r>
            <a:r>
              <a:rPr lang="zh-CN" altLang="en-US" b="1">
                <a:solidFill>
                  <a:srgbClr val="000000"/>
                </a:solidFill>
                <a:ea typeface="黑体" pitchFamily="49" charset="-122"/>
                <a:sym typeface="宋体" pitchFamily="2" charset="-122"/>
              </a:rPr>
              <a:t>基于对训练数据集</a:t>
            </a:r>
            <a:r>
              <a:rPr lang="zh-CN" altLang="en-US">
                <a:solidFill>
                  <a:srgbClr val="000000"/>
                </a:solidFill>
                <a:ea typeface="黑体" pitchFamily="49" charset="-122"/>
                <a:sym typeface="宋体" pitchFamily="2" charset="-122"/>
              </a:rPr>
              <a:t>的分析。</a:t>
            </a:r>
            <a:endParaRPr lang="en-US">
              <a:solidFill>
                <a:srgbClr val="000000"/>
              </a:solidFill>
              <a:ea typeface="黑体" pitchFamily="49" charset="-122"/>
              <a:sym typeface="Calibri" pitchFamily="34" charset="0"/>
            </a:endParaRPr>
          </a:p>
        </p:txBody>
      </p:sp>
      <p:sp>
        <p:nvSpPr>
          <p:cNvPr id="78855" name="Rounded Rectangle 7"/>
          <p:cNvSpPr>
            <a:spLocks noChangeArrowheads="1"/>
          </p:cNvSpPr>
          <p:nvPr/>
        </p:nvSpPr>
        <p:spPr bwMode="auto">
          <a:xfrm>
            <a:off x="520700" y="4230688"/>
            <a:ext cx="3073400" cy="719137"/>
          </a:xfrm>
          <a:prstGeom prst="roundRect">
            <a:avLst>
              <a:gd name="adj" fmla="val 16667"/>
            </a:avLst>
          </a:prstGeom>
          <a:solidFill>
            <a:srgbClr val="FFFFFF"/>
          </a:solidFill>
          <a:ln w="25400" cap="flat" cmpd="sng">
            <a:solidFill>
              <a:srgbClr val="9BBB59"/>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r>
              <a:rPr lang="zh-CN" altLang="en-US" sz="2000">
                <a:solidFill>
                  <a:srgbClr val="000000"/>
                </a:solidFill>
                <a:latin typeface="黑体" pitchFamily="49" charset="-122"/>
                <a:ea typeface="黑体" pitchFamily="49" charset="-122"/>
                <a:sym typeface="宋体" pitchFamily="2" charset="-122"/>
              </a:rPr>
              <a:t>演化分析</a:t>
            </a:r>
            <a:endParaRPr lang="zh-CN" altLang="en-US" sz="2400">
              <a:solidFill>
                <a:srgbClr val="000000"/>
              </a:solidFill>
              <a:latin typeface="黑体" pitchFamily="49" charset="-122"/>
              <a:ea typeface="黑体" pitchFamily="49" charset="-122"/>
              <a:sym typeface="宋体" pitchFamily="2" charset="-122"/>
            </a:endParaRPr>
          </a:p>
          <a:p>
            <a:pPr algn="ctr"/>
            <a:r>
              <a:rPr lang="zh-CN" altLang="en-US" sz="2000">
                <a:solidFill>
                  <a:srgbClr val="000000"/>
                </a:solidFill>
                <a:latin typeface="黑体" pitchFamily="49" charset="-122"/>
                <a:ea typeface="黑体" pitchFamily="49" charset="-122"/>
                <a:sym typeface="宋体" pitchFamily="2" charset="-122"/>
              </a:rPr>
              <a:t>（</a:t>
            </a:r>
            <a:r>
              <a:rPr lang="en-US" sz="2000">
                <a:solidFill>
                  <a:srgbClr val="000000"/>
                </a:solidFill>
                <a:latin typeface="黑体" pitchFamily="49" charset="-122"/>
                <a:ea typeface="黑体" pitchFamily="49" charset="-122"/>
                <a:sym typeface="Calibri" pitchFamily="34" charset="0"/>
              </a:rPr>
              <a:t>Evolution Analysis</a:t>
            </a:r>
            <a:r>
              <a:rPr lang="zh-CN" altLang="en-US" sz="2000">
                <a:solidFill>
                  <a:srgbClr val="000000"/>
                </a:solidFill>
                <a:latin typeface="黑体" pitchFamily="49" charset="-122"/>
                <a:ea typeface="黑体" pitchFamily="49" charset="-122"/>
                <a:sym typeface="宋体" pitchFamily="2" charset="-122"/>
              </a:rPr>
              <a:t>）</a:t>
            </a:r>
          </a:p>
        </p:txBody>
      </p:sp>
      <p:sp>
        <p:nvSpPr>
          <p:cNvPr id="78856" name="TextBox 16"/>
          <p:cNvSpPr>
            <a:spLocks noChangeArrowheads="1"/>
          </p:cNvSpPr>
          <p:nvPr/>
        </p:nvSpPr>
        <p:spPr bwMode="auto">
          <a:xfrm>
            <a:off x="3875088" y="3919538"/>
            <a:ext cx="4608512" cy="13255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nSpc>
                <a:spcPct val="150000"/>
              </a:lnSpc>
            </a:pPr>
            <a:r>
              <a:rPr lang="zh-CN" altLang="en-US">
                <a:solidFill>
                  <a:srgbClr val="000000"/>
                </a:solidFill>
                <a:ea typeface="黑体" pitchFamily="49" charset="-122"/>
                <a:sym typeface="宋体" pitchFamily="2" charset="-122"/>
              </a:rPr>
              <a:t>分析数据随</a:t>
            </a:r>
            <a:r>
              <a:rPr lang="zh-CN" altLang="en-US" b="1">
                <a:solidFill>
                  <a:srgbClr val="000000"/>
                </a:solidFill>
                <a:ea typeface="黑体" pitchFamily="49" charset="-122"/>
                <a:sym typeface="宋体" pitchFamily="2" charset="-122"/>
              </a:rPr>
              <a:t>时空变化</a:t>
            </a:r>
            <a:r>
              <a:rPr lang="zh-CN" altLang="en-US">
                <a:solidFill>
                  <a:srgbClr val="000000"/>
                </a:solidFill>
                <a:ea typeface="黑体" pitchFamily="49" charset="-122"/>
                <a:sym typeface="宋体" pitchFamily="2" charset="-122"/>
              </a:rPr>
              <a:t>所形成的</a:t>
            </a:r>
            <a:r>
              <a:rPr lang="zh-CN" altLang="en-US" b="1">
                <a:solidFill>
                  <a:srgbClr val="000000"/>
                </a:solidFill>
                <a:ea typeface="黑体" pitchFamily="49" charset="-122"/>
                <a:sym typeface="宋体" pitchFamily="2" charset="-122"/>
              </a:rPr>
              <a:t>演变规律</a:t>
            </a:r>
            <a:r>
              <a:rPr lang="zh-CN" altLang="en-US">
                <a:solidFill>
                  <a:srgbClr val="000000"/>
                </a:solidFill>
                <a:ea typeface="黑体" pitchFamily="49" charset="-122"/>
                <a:sym typeface="宋体" pitchFamily="2" charset="-122"/>
              </a:rPr>
              <a:t>（单调、周期等），并对其</a:t>
            </a:r>
            <a:r>
              <a:rPr lang="zh-CN" altLang="en-US" b="1">
                <a:solidFill>
                  <a:srgbClr val="000000"/>
                </a:solidFill>
                <a:ea typeface="黑体" pitchFamily="49" charset="-122"/>
                <a:sym typeface="宋体" pitchFamily="2" charset="-122"/>
              </a:rPr>
              <a:t>建模</a:t>
            </a:r>
            <a:r>
              <a:rPr lang="zh-CN" altLang="en-US">
                <a:solidFill>
                  <a:srgbClr val="000000"/>
                </a:solidFill>
                <a:ea typeface="黑体" pitchFamily="49" charset="-122"/>
                <a:sym typeface="宋体" pitchFamily="2" charset="-122"/>
              </a:rPr>
              <a:t>，使用模型对</a:t>
            </a:r>
            <a:r>
              <a:rPr lang="zh-CN" altLang="en-US" b="1">
                <a:solidFill>
                  <a:srgbClr val="000000"/>
                </a:solidFill>
                <a:ea typeface="黑体" pitchFamily="49" charset="-122"/>
                <a:sym typeface="宋体" pitchFamily="2" charset="-122"/>
              </a:rPr>
              <a:t>未知时空位置</a:t>
            </a:r>
            <a:r>
              <a:rPr lang="zh-CN" altLang="en-US">
                <a:solidFill>
                  <a:srgbClr val="000000"/>
                </a:solidFill>
                <a:ea typeface="黑体" pitchFamily="49" charset="-122"/>
                <a:sym typeface="宋体" pitchFamily="2" charset="-122"/>
              </a:rPr>
              <a:t>的数据进行</a:t>
            </a:r>
            <a:r>
              <a:rPr lang="zh-CN" altLang="en-US" b="1">
                <a:solidFill>
                  <a:srgbClr val="000000"/>
                </a:solidFill>
                <a:ea typeface="黑体" pitchFamily="49" charset="-122"/>
                <a:sym typeface="宋体" pitchFamily="2" charset="-122"/>
              </a:rPr>
              <a:t>预测</a:t>
            </a:r>
            <a:r>
              <a:rPr lang="zh-CN" altLang="en-US">
                <a:solidFill>
                  <a:srgbClr val="000000"/>
                </a:solidFill>
                <a:ea typeface="黑体" pitchFamily="49" charset="-122"/>
                <a:sym typeface="宋体" pitchFamily="2" charset="-122"/>
              </a:rPr>
              <a:t>。</a:t>
            </a:r>
            <a:endParaRPr lang="en-US">
              <a:solidFill>
                <a:srgbClr val="000000"/>
              </a:solidFill>
              <a:ea typeface="黑体" pitchFamily="49" charset="-122"/>
              <a:sym typeface="Calibri" pitchFamily="34" charset="0"/>
            </a:endParaRPr>
          </a:p>
        </p:txBody>
      </p:sp>
    </p:spTree>
    <p:extLst>
      <p:ext uri="{BB962C8B-B14F-4D97-AF65-F5344CB8AC3E}">
        <p14:creationId xmlns:p14="http://schemas.microsoft.com/office/powerpoint/2010/main" val="1991249530"/>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标题 1"/>
          <p:cNvSpPr>
            <a:spLocks noGrp="1" noChangeArrowheads="1"/>
          </p:cNvSpPr>
          <p:nvPr>
            <p:ph type="ctrTitle"/>
          </p:nvPr>
        </p:nvSpPr>
        <p:spPr>
          <a:xfrm>
            <a:off x="730250" y="355600"/>
            <a:ext cx="8229600" cy="990600"/>
          </a:xfrm>
          <a:ln/>
          <a:extLst>
            <a:ext uri="{91240B29-F687-4F45-9708-019B960494DF}">
              <a14:hiddenLine xmlns:a14="http://schemas.microsoft.com/office/drawing/2010/main" w="9525">
                <a:solidFill>
                  <a:srgbClr val="000000"/>
                </a:solidFill>
                <a:miter lim="800000"/>
                <a:headEnd/>
                <a:tailEnd/>
              </a14:hiddenLine>
            </a:ext>
          </a:extLst>
        </p:spPr>
        <p:txBody>
          <a:bodyPr/>
          <a:lstStyle/>
          <a:p>
            <a:pPr marL="0" indent="0"/>
            <a:r>
              <a:rPr lang="zh-CN" altLang="en-US">
                <a:ea typeface="黑体" pitchFamily="49" charset="-122"/>
              </a:rPr>
              <a:t>数据挖掘中的方法</a:t>
            </a:r>
          </a:p>
        </p:txBody>
      </p:sp>
      <p:pic>
        <p:nvPicPr>
          <p:cNvPr id="79875" name="图片 4"/>
          <p:cNvPicPr>
            <a:picLocks noChangeAspect="1" noChangeArrowheads="1"/>
          </p:cNvPicPr>
          <p:nvPr/>
        </p:nvPicPr>
        <p:blipFill>
          <a:blip r:embed="rId3">
            <a:extLst>
              <a:ext uri="{28A0092B-C50C-407E-A947-70E740481C1C}">
                <a14:useLocalDpi xmlns:a14="http://schemas.microsoft.com/office/drawing/2010/main" val="0"/>
              </a:ext>
            </a:extLst>
          </a:blip>
          <a:srcRect t="37080" r="2669"/>
          <a:stretch>
            <a:fillRect/>
          </a:stretch>
        </p:blipFill>
        <p:spPr bwMode="auto">
          <a:xfrm>
            <a:off x="1079500" y="425450"/>
            <a:ext cx="1439863" cy="885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cxnSp>
        <p:nvCxnSpPr>
          <p:cNvPr id="79876" name="直接连接符 12"/>
          <p:cNvCxnSpPr>
            <a:cxnSpLocks noChangeShapeType="1"/>
          </p:cNvCxnSpPr>
          <p:nvPr/>
        </p:nvCxnSpPr>
        <p:spPr bwMode="auto">
          <a:xfrm>
            <a:off x="287338" y="1412875"/>
            <a:ext cx="8605837" cy="0"/>
          </a:xfrm>
          <a:prstGeom prst="line">
            <a:avLst/>
          </a:prstGeom>
          <a:noFill/>
          <a:ln w="25400" cap="flat" cmpd="sng">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pic>
        <p:nvPicPr>
          <p:cNvPr id="79877" name="Picture 5" descr="Bayes.jpe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12800" y="1536700"/>
            <a:ext cx="1212850" cy="13001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9878" name="Picture 6" descr="W020111025382453952686.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81075" y="3336925"/>
            <a:ext cx="920750" cy="1295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9879" name="Picture 7" descr="01300000187059122507184121086.gif"/>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22350" y="5089525"/>
            <a:ext cx="735013" cy="10080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9880" name="Rounded Rectangle 8"/>
          <p:cNvSpPr>
            <a:spLocks noChangeArrowheads="1"/>
          </p:cNvSpPr>
          <p:nvPr/>
        </p:nvSpPr>
        <p:spPr bwMode="auto">
          <a:xfrm>
            <a:off x="2195513" y="1681163"/>
            <a:ext cx="3168650" cy="863600"/>
          </a:xfrm>
          <a:prstGeom prst="roundRect">
            <a:avLst>
              <a:gd name="adj" fmla="val 16667"/>
            </a:avLst>
          </a:prstGeom>
          <a:solidFill>
            <a:srgbClr val="FFFFFF"/>
          </a:solidFill>
          <a:ln w="25400" cap="flat" cmpd="sng">
            <a:solidFill>
              <a:srgbClr val="7F7F7F"/>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r>
              <a:rPr lang="zh-CN" altLang="en-US" sz="1600">
                <a:solidFill>
                  <a:srgbClr val="000000"/>
                </a:solidFill>
                <a:latin typeface="宋体" pitchFamily="2" charset="-122"/>
                <a:ea typeface="黑体" pitchFamily="49" charset="-122"/>
                <a:sym typeface="宋体" pitchFamily="2" charset="-122"/>
              </a:rPr>
              <a:t>统计方法</a:t>
            </a:r>
            <a:endParaRPr lang="en-US" sz="1600">
              <a:solidFill>
                <a:srgbClr val="000000"/>
              </a:solidFill>
              <a:ea typeface="黑体" pitchFamily="49" charset="-122"/>
              <a:sym typeface="Calibri" pitchFamily="34" charset="0"/>
            </a:endParaRPr>
          </a:p>
          <a:p>
            <a:pPr algn="ctr"/>
            <a:r>
              <a:rPr lang="zh-CN" altLang="en-US" sz="1600">
                <a:solidFill>
                  <a:srgbClr val="000000"/>
                </a:solidFill>
                <a:latin typeface="宋体" pitchFamily="2" charset="-122"/>
                <a:ea typeface="黑体" pitchFamily="49" charset="-122"/>
                <a:sym typeface="宋体" pitchFamily="2" charset="-122"/>
              </a:rPr>
              <a:t>（回归分析；参数估计）</a:t>
            </a:r>
            <a:endParaRPr lang="en-US" sz="1600">
              <a:solidFill>
                <a:srgbClr val="000000"/>
              </a:solidFill>
              <a:ea typeface="黑体" pitchFamily="49" charset="-122"/>
              <a:sym typeface="Calibri" pitchFamily="34" charset="0"/>
            </a:endParaRPr>
          </a:p>
        </p:txBody>
      </p:sp>
      <p:sp>
        <p:nvSpPr>
          <p:cNvPr id="79881" name="Rounded Rectangle 9"/>
          <p:cNvSpPr>
            <a:spLocks noChangeArrowheads="1"/>
          </p:cNvSpPr>
          <p:nvPr/>
        </p:nvSpPr>
        <p:spPr bwMode="auto">
          <a:xfrm>
            <a:off x="2195513" y="3552825"/>
            <a:ext cx="3168650" cy="863600"/>
          </a:xfrm>
          <a:prstGeom prst="roundRect">
            <a:avLst>
              <a:gd name="adj" fmla="val 16667"/>
            </a:avLst>
          </a:prstGeom>
          <a:solidFill>
            <a:srgbClr val="FFFFFF"/>
          </a:solidFill>
          <a:ln w="25400" cap="flat" cmpd="sng">
            <a:solidFill>
              <a:srgbClr val="7F7F7F"/>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r>
              <a:rPr lang="zh-CN" altLang="en-US" sz="1600">
                <a:solidFill>
                  <a:srgbClr val="000000"/>
                </a:solidFill>
                <a:latin typeface="宋体" pitchFamily="2" charset="-122"/>
                <a:ea typeface="黑体" pitchFamily="49" charset="-122"/>
                <a:sym typeface="宋体" pitchFamily="2" charset="-122"/>
              </a:rPr>
              <a:t>机器学习</a:t>
            </a:r>
            <a:endParaRPr lang="en-US" sz="1600">
              <a:solidFill>
                <a:srgbClr val="000000"/>
              </a:solidFill>
              <a:ea typeface="黑体" pitchFamily="49" charset="-122"/>
              <a:sym typeface="Calibri" pitchFamily="34" charset="0"/>
            </a:endParaRPr>
          </a:p>
          <a:p>
            <a:pPr algn="ctr"/>
            <a:r>
              <a:rPr lang="zh-CN" altLang="en-US" sz="1600">
                <a:solidFill>
                  <a:srgbClr val="000000"/>
                </a:solidFill>
                <a:latin typeface="宋体" pitchFamily="2" charset="-122"/>
                <a:ea typeface="黑体" pitchFamily="49" charset="-122"/>
                <a:sym typeface="宋体" pitchFamily="2" charset="-122"/>
              </a:rPr>
              <a:t>（决策树；神经网络）</a:t>
            </a:r>
            <a:endParaRPr lang="en-US" sz="1600">
              <a:solidFill>
                <a:srgbClr val="000000"/>
              </a:solidFill>
              <a:ea typeface="黑体" pitchFamily="49" charset="-122"/>
              <a:sym typeface="Calibri" pitchFamily="34" charset="0"/>
            </a:endParaRPr>
          </a:p>
        </p:txBody>
      </p:sp>
      <p:sp>
        <p:nvSpPr>
          <p:cNvPr id="79882" name="Rounded Rectangle 10"/>
          <p:cNvSpPr>
            <a:spLocks noChangeArrowheads="1"/>
          </p:cNvSpPr>
          <p:nvPr/>
        </p:nvSpPr>
        <p:spPr bwMode="auto">
          <a:xfrm>
            <a:off x="2195513" y="5208588"/>
            <a:ext cx="3168650" cy="865187"/>
          </a:xfrm>
          <a:prstGeom prst="roundRect">
            <a:avLst>
              <a:gd name="adj" fmla="val 16667"/>
            </a:avLst>
          </a:prstGeom>
          <a:solidFill>
            <a:srgbClr val="FFFFFF"/>
          </a:solidFill>
          <a:ln w="25400" cap="flat" cmpd="sng">
            <a:solidFill>
              <a:srgbClr val="7F7F7F"/>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r>
              <a:rPr lang="zh-CN" altLang="en-US" sz="1600">
                <a:solidFill>
                  <a:srgbClr val="000000"/>
                </a:solidFill>
                <a:latin typeface="黑体" pitchFamily="49" charset="-122"/>
                <a:ea typeface="黑体" pitchFamily="49" charset="-122"/>
                <a:sym typeface="宋体" pitchFamily="2" charset="-122"/>
              </a:rPr>
              <a:t>算法方法</a:t>
            </a:r>
            <a:endParaRPr lang="en-US" sz="1600">
              <a:solidFill>
                <a:srgbClr val="000000"/>
              </a:solidFill>
              <a:latin typeface="黑体" pitchFamily="49" charset="-122"/>
              <a:ea typeface="黑体" pitchFamily="49" charset="-122"/>
              <a:sym typeface="Calibri" pitchFamily="34" charset="0"/>
            </a:endParaRPr>
          </a:p>
          <a:p>
            <a:pPr algn="ctr"/>
            <a:r>
              <a:rPr lang="zh-CN" altLang="en-US" sz="1600">
                <a:solidFill>
                  <a:srgbClr val="000000"/>
                </a:solidFill>
                <a:latin typeface="黑体" pitchFamily="49" charset="-122"/>
                <a:ea typeface="黑体" pitchFamily="49" charset="-122"/>
                <a:sym typeface="宋体" pitchFamily="2" charset="-122"/>
              </a:rPr>
              <a:t>（</a:t>
            </a:r>
            <a:r>
              <a:rPr lang="en-US" sz="1600">
                <a:solidFill>
                  <a:srgbClr val="000000"/>
                </a:solidFill>
                <a:latin typeface="黑体" pitchFamily="49" charset="-122"/>
                <a:ea typeface="黑体" pitchFamily="49" charset="-122"/>
                <a:sym typeface="Calibri" pitchFamily="34" charset="0"/>
              </a:rPr>
              <a:t>K-means</a:t>
            </a:r>
            <a:r>
              <a:rPr lang="zh-CN" altLang="en-US" sz="1600">
                <a:solidFill>
                  <a:srgbClr val="000000"/>
                </a:solidFill>
                <a:latin typeface="黑体" pitchFamily="49" charset="-122"/>
                <a:ea typeface="黑体" pitchFamily="49" charset="-122"/>
                <a:sym typeface="宋体" pitchFamily="2" charset="-122"/>
              </a:rPr>
              <a:t>，</a:t>
            </a:r>
            <a:r>
              <a:rPr lang="en-US" sz="1600">
                <a:solidFill>
                  <a:srgbClr val="000000"/>
                </a:solidFill>
                <a:latin typeface="黑体" pitchFamily="49" charset="-122"/>
                <a:ea typeface="黑体" pitchFamily="49" charset="-122"/>
                <a:sym typeface="Calibri" pitchFamily="34" charset="0"/>
              </a:rPr>
              <a:t>K-</a:t>
            </a:r>
            <a:r>
              <a:rPr lang="zh-CN" altLang="en-US" sz="1600">
                <a:solidFill>
                  <a:srgbClr val="000000"/>
                </a:solidFill>
                <a:latin typeface="黑体" pitchFamily="49" charset="-122"/>
                <a:ea typeface="黑体" pitchFamily="49" charset="-122"/>
                <a:sym typeface="宋体" pitchFamily="2" charset="-122"/>
              </a:rPr>
              <a:t>最近邻）</a:t>
            </a:r>
            <a:endParaRPr lang="en-US" sz="1600">
              <a:solidFill>
                <a:srgbClr val="000000"/>
              </a:solidFill>
              <a:latin typeface="黑体" pitchFamily="49" charset="-122"/>
              <a:ea typeface="黑体" pitchFamily="49" charset="-122"/>
              <a:sym typeface="Calibri" pitchFamily="34" charset="0"/>
            </a:endParaRPr>
          </a:p>
        </p:txBody>
      </p:sp>
      <p:sp>
        <p:nvSpPr>
          <p:cNvPr id="79883" name="Rounded Rectangle 11"/>
          <p:cNvSpPr>
            <a:spLocks noChangeArrowheads="1"/>
          </p:cNvSpPr>
          <p:nvPr/>
        </p:nvSpPr>
        <p:spPr bwMode="auto">
          <a:xfrm>
            <a:off x="5610225" y="2565400"/>
            <a:ext cx="2655888" cy="987425"/>
          </a:xfrm>
          <a:prstGeom prst="roundRect">
            <a:avLst>
              <a:gd name="adj" fmla="val 16667"/>
            </a:avLst>
          </a:prstGeom>
          <a:solidFill>
            <a:srgbClr val="FFFFFF"/>
          </a:solidFill>
          <a:ln w="25400" cap="flat" cmpd="sng">
            <a:solidFill>
              <a:srgbClr val="7F7F7F"/>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r>
              <a:rPr lang="en-US" sz="1600" dirty="0">
                <a:solidFill>
                  <a:srgbClr val="000000"/>
                </a:solidFill>
                <a:latin typeface="黑体" pitchFamily="49" charset="-122"/>
                <a:ea typeface="黑体" pitchFamily="49" charset="-122"/>
                <a:sym typeface="Calibri" pitchFamily="34" charset="0"/>
              </a:rPr>
              <a:t> </a:t>
            </a:r>
            <a:r>
              <a:rPr lang="zh-CN" altLang="en-US" sz="1600" dirty="0">
                <a:solidFill>
                  <a:srgbClr val="000000"/>
                </a:solidFill>
                <a:latin typeface="黑体" pitchFamily="49" charset="-122"/>
                <a:ea typeface="黑体" pitchFamily="49" charset="-122"/>
                <a:sym typeface="宋体" pitchFamily="2" charset="-122"/>
              </a:rPr>
              <a:t>统计学习方法</a:t>
            </a:r>
            <a:endParaRPr lang="en-US" sz="1600" dirty="0">
              <a:solidFill>
                <a:srgbClr val="000000"/>
              </a:solidFill>
              <a:latin typeface="黑体" pitchFamily="49" charset="-122"/>
              <a:ea typeface="黑体" pitchFamily="49" charset="-122"/>
              <a:sym typeface="Calibri" pitchFamily="34" charset="0"/>
            </a:endParaRPr>
          </a:p>
          <a:p>
            <a:pPr algn="ctr"/>
            <a:r>
              <a:rPr lang="en-US" altLang="zh-CN" sz="1600" dirty="0" smtClean="0">
                <a:solidFill>
                  <a:srgbClr val="000000"/>
                </a:solidFill>
                <a:latin typeface="黑体" pitchFamily="49" charset="-122"/>
                <a:ea typeface="黑体" pitchFamily="49" charset="-122"/>
                <a:sym typeface="宋体" pitchFamily="2" charset="-122"/>
              </a:rPr>
              <a:t>(</a:t>
            </a:r>
            <a:r>
              <a:rPr lang="zh-CN" altLang="en-US" sz="1600" dirty="0" smtClean="0">
                <a:solidFill>
                  <a:srgbClr val="000000"/>
                </a:solidFill>
                <a:latin typeface="黑体" pitchFamily="49" charset="-122"/>
                <a:ea typeface="黑体" pitchFamily="49" charset="-122"/>
                <a:sym typeface="宋体" pitchFamily="2" charset="-122"/>
              </a:rPr>
              <a:t>概率</a:t>
            </a:r>
            <a:r>
              <a:rPr lang="zh-CN" altLang="en-US" sz="1600" dirty="0">
                <a:solidFill>
                  <a:srgbClr val="000000"/>
                </a:solidFill>
                <a:latin typeface="黑体" pitchFamily="49" charset="-122"/>
                <a:ea typeface="黑体" pitchFamily="49" charset="-122"/>
                <a:sym typeface="宋体" pitchFamily="2" charset="-122"/>
              </a:rPr>
              <a:t>模型；贝叶斯</a:t>
            </a:r>
            <a:r>
              <a:rPr lang="zh-CN" altLang="en-US" sz="1600" dirty="0" smtClean="0">
                <a:solidFill>
                  <a:srgbClr val="000000"/>
                </a:solidFill>
                <a:latin typeface="黑体" pitchFamily="49" charset="-122"/>
                <a:ea typeface="黑体" pitchFamily="49" charset="-122"/>
                <a:sym typeface="宋体" pitchFamily="2" charset="-122"/>
              </a:rPr>
              <a:t>网络</a:t>
            </a:r>
            <a:r>
              <a:rPr lang="en-US" altLang="zh-CN" sz="1600" smtClean="0">
                <a:solidFill>
                  <a:srgbClr val="000000"/>
                </a:solidFill>
                <a:latin typeface="黑体" pitchFamily="49" charset="-122"/>
                <a:ea typeface="黑体" pitchFamily="49" charset="-122"/>
                <a:sym typeface="宋体" pitchFamily="2" charset="-122"/>
              </a:rPr>
              <a:t>)</a:t>
            </a:r>
            <a:endParaRPr lang="en-US" sz="1600" dirty="0">
              <a:solidFill>
                <a:srgbClr val="000000"/>
              </a:solidFill>
              <a:latin typeface="黑体" pitchFamily="49" charset="-122"/>
              <a:ea typeface="黑体" pitchFamily="49" charset="-122"/>
              <a:sym typeface="Calibri" pitchFamily="34" charset="0"/>
            </a:endParaRPr>
          </a:p>
        </p:txBody>
      </p:sp>
      <p:sp>
        <p:nvSpPr>
          <p:cNvPr id="79884" name="Double Bracket 12"/>
          <p:cNvSpPr>
            <a:spLocks noChangeArrowheads="1"/>
          </p:cNvSpPr>
          <p:nvPr/>
        </p:nvSpPr>
        <p:spPr bwMode="auto">
          <a:xfrm>
            <a:off x="5426075" y="2719388"/>
            <a:ext cx="3033713" cy="617537"/>
          </a:xfrm>
          <a:prstGeom prst="bracketPair">
            <a:avLst>
              <a:gd name="adj" fmla="val 11755"/>
            </a:avLst>
          </a:prstGeom>
          <a:noFill/>
          <a:ln w="25400" cap="flat" cmpd="sng">
            <a:solidFill>
              <a:schemeClr val="accent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zh-CN">
              <a:latin typeface="黑体" pitchFamily="49" charset="-122"/>
              <a:ea typeface="黑体" pitchFamily="49" charset="-122"/>
              <a:sym typeface="Calibri" pitchFamily="34" charset="0"/>
            </a:endParaRPr>
          </a:p>
        </p:txBody>
      </p:sp>
      <p:pic>
        <p:nvPicPr>
          <p:cNvPr id="79885" name="图片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435850" y="5105400"/>
            <a:ext cx="1181100" cy="1041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1808289655"/>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1922" name="直接连接符 12"/>
          <p:cNvCxnSpPr>
            <a:cxnSpLocks noChangeShapeType="1"/>
          </p:cNvCxnSpPr>
          <p:nvPr/>
        </p:nvCxnSpPr>
        <p:spPr bwMode="auto">
          <a:xfrm>
            <a:off x="287338" y="1412875"/>
            <a:ext cx="8605837" cy="0"/>
          </a:xfrm>
          <a:prstGeom prst="line">
            <a:avLst/>
          </a:prstGeom>
          <a:noFill/>
          <a:ln w="25400" cap="flat" cmpd="sng">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pic>
        <p:nvPicPr>
          <p:cNvPr id="81923" name="图片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35850" y="5105400"/>
            <a:ext cx="1181100" cy="1041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81924" name="标题 1"/>
          <p:cNvSpPr>
            <a:spLocks noGrp="1" noChangeArrowheads="1"/>
          </p:cNvSpPr>
          <p:nvPr/>
        </p:nvSpPr>
        <p:spPr bwMode="auto">
          <a:xfrm>
            <a:off x="730250" y="355600"/>
            <a:ext cx="8229600" cy="990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ctr" defTabSz="0" eaLnBrk="1" hangingPunct="1">
              <a:buSzPct val="130000"/>
              <a:buFontTx/>
              <a:buNone/>
            </a:pPr>
            <a:r>
              <a:rPr lang="zh-CN" altLang="en-US" sz="4400">
                <a:ea typeface="黑体" pitchFamily="49" charset="-122"/>
                <a:sym typeface="Calibri" pitchFamily="34" charset="0"/>
              </a:rPr>
              <a:t>可视数据挖掘</a:t>
            </a:r>
          </a:p>
        </p:txBody>
      </p:sp>
      <p:pic>
        <p:nvPicPr>
          <p:cNvPr id="81925" name="图片 4"/>
          <p:cNvPicPr>
            <a:picLocks noChangeAspect="1" noChangeArrowheads="1"/>
          </p:cNvPicPr>
          <p:nvPr/>
        </p:nvPicPr>
        <p:blipFill>
          <a:blip r:embed="rId3">
            <a:extLst>
              <a:ext uri="{28A0092B-C50C-407E-A947-70E740481C1C}">
                <a14:useLocalDpi xmlns:a14="http://schemas.microsoft.com/office/drawing/2010/main" val="0"/>
              </a:ext>
            </a:extLst>
          </a:blip>
          <a:srcRect t="37080" r="2669"/>
          <a:stretch>
            <a:fillRect/>
          </a:stretch>
        </p:blipFill>
        <p:spPr bwMode="auto">
          <a:xfrm>
            <a:off x="1358900" y="425450"/>
            <a:ext cx="1439863" cy="885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81926" name="内容占位符 2"/>
          <p:cNvSpPr>
            <a:spLocks noGrp="1" noChangeArrowheads="1"/>
          </p:cNvSpPr>
          <p:nvPr/>
        </p:nvSpPr>
        <p:spPr bwMode="auto">
          <a:xfrm>
            <a:off x="660400" y="1682750"/>
            <a:ext cx="8032750" cy="4403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defTabSz="0" eaLnBrk="1" hangingPunct="1">
              <a:lnSpc>
                <a:spcPct val="120000"/>
              </a:lnSpc>
              <a:spcBef>
                <a:spcPct val="50000"/>
              </a:spcBef>
              <a:buFontTx/>
              <a:buNone/>
            </a:pPr>
            <a:r>
              <a:rPr lang="zh-CN" sz="2800">
                <a:latin typeface="黑体" pitchFamily="49" charset="-122"/>
                <a:ea typeface="黑体" pitchFamily="49" charset="-122"/>
                <a:sym typeface="Calibri" pitchFamily="34" charset="0"/>
              </a:rPr>
              <a:t>用户参与数据挖掘过程</a:t>
            </a:r>
          </a:p>
          <a:p>
            <a:pPr defTabSz="0" eaLnBrk="1" hangingPunct="1">
              <a:lnSpc>
                <a:spcPct val="120000"/>
              </a:lnSpc>
              <a:spcBef>
                <a:spcPct val="50000"/>
              </a:spcBef>
              <a:buFontTx/>
              <a:buNone/>
            </a:pPr>
            <a:r>
              <a:rPr lang="zh-CN" sz="2800">
                <a:latin typeface="黑体" pitchFamily="49" charset="-122"/>
                <a:ea typeface="黑体" pitchFamily="49" charset="-122"/>
                <a:sym typeface="Calibri" pitchFamily="34" charset="0"/>
              </a:rPr>
              <a:t>一些任务很难用自动方法实现，例如：</a:t>
            </a:r>
          </a:p>
          <a:p>
            <a:pPr lvl="1" defTabSz="0" eaLnBrk="1" hangingPunct="1">
              <a:lnSpc>
                <a:spcPct val="120000"/>
              </a:lnSpc>
              <a:spcBef>
                <a:spcPct val="50000"/>
              </a:spcBef>
              <a:buFontTx/>
              <a:buNone/>
            </a:pPr>
            <a:r>
              <a:rPr lang="zh-CN" sz="2400">
                <a:latin typeface="黑体" pitchFamily="49" charset="-122"/>
                <a:ea typeface="黑体" pitchFamily="49" charset="-122"/>
                <a:sym typeface="Calibri" pitchFamily="34" charset="0"/>
              </a:rPr>
              <a:t>聚类结果的评价</a:t>
            </a:r>
          </a:p>
          <a:p>
            <a:pPr lvl="1" defTabSz="0" eaLnBrk="1" hangingPunct="1">
              <a:lnSpc>
                <a:spcPct val="120000"/>
              </a:lnSpc>
              <a:spcBef>
                <a:spcPct val="50000"/>
              </a:spcBef>
              <a:buFontTx/>
              <a:buNone/>
            </a:pPr>
            <a:r>
              <a:rPr lang="zh-CN" sz="2400">
                <a:latin typeface="黑体" pitchFamily="49" charset="-122"/>
                <a:ea typeface="黑体" pitchFamily="49" charset="-122"/>
                <a:sym typeface="Calibri" pitchFamily="34" charset="0"/>
              </a:rPr>
              <a:t>检测数据集中的异常点</a:t>
            </a:r>
          </a:p>
        </p:txBody>
      </p:sp>
    </p:spTree>
    <p:extLst>
      <p:ext uri="{BB962C8B-B14F-4D97-AF65-F5344CB8AC3E}">
        <p14:creationId xmlns:p14="http://schemas.microsoft.com/office/powerpoint/2010/main" val="1118161317"/>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2946" name="直接连接符 12"/>
          <p:cNvCxnSpPr>
            <a:cxnSpLocks noChangeShapeType="1"/>
          </p:cNvCxnSpPr>
          <p:nvPr/>
        </p:nvCxnSpPr>
        <p:spPr bwMode="auto">
          <a:xfrm>
            <a:off x="287338" y="1412875"/>
            <a:ext cx="8605837" cy="0"/>
          </a:xfrm>
          <a:prstGeom prst="line">
            <a:avLst/>
          </a:prstGeom>
          <a:noFill/>
          <a:ln w="25400" cap="flat" cmpd="sng">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pic>
        <p:nvPicPr>
          <p:cNvPr id="82947" name="图片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35850" y="5105400"/>
            <a:ext cx="1181100" cy="1041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82948" name="标题 1"/>
          <p:cNvSpPr>
            <a:spLocks noGrp="1" noChangeArrowheads="1"/>
          </p:cNvSpPr>
          <p:nvPr/>
        </p:nvSpPr>
        <p:spPr bwMode="auto">
          <a:xfrm>
            <a:off x="730250" y="355600"/>
            <a:ext cx="8229600" cy="990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ctr" defTabSz="0" eaLnBrk="1" hangingPunct="1">
              <a:buSzPct val="130000"/>
              <a:buFontTx/>
              <a:buNone/>
            </a:pPr>
            <a:r>
              <a:rPr lang="zh-CN" altLang="en-US" sz="4400">
                <a:ea typeface="黑体" pitchFamily="49" charset="-122"/>
                <a:sym typeface="Calibri" pitchFamily="34" charset="0"/>
              </a:rPr>
              <a:t>可视数据挖掘实例</a:t>
            </a:r>
          </a:p>
        </p:txBody>
      </p:sp>
      <p:pic>
        <p:nvPicPr>
          <p:cNvPr id="82949" name="图片 4"/>
          <p:cNvPicPr>
            <a:picLocks noChangeAspect="1" noChangeArrowheads="1"/>
          </p:cNvPicPr>
          <p:nvPr/>
        </p:nvPicPr>
        <p:blipFill>
          <a:blip r:embed="rId4">
            <a:extLst>
              <a:ext uri="{28A0092B-C50C-407E-A947-70E740481C1C}">
                <a14:useLocalDpi xmlns:a14="http://schemas.microsoft.com/office/drawing/2010/main" val="0"/>
              </a:ext>
            </a:extLst>
          </a:blip>
          <a:srcRect t="37080" r="2669"/>
          <a:stretch>
            <a:fillRect/>
          </a:stretch>
        </p:blipFill>
        <p:spPr bwMode="auto">
          <a:xfrm>
            <a:off x="939800" y="425450"/>
            <a:ext cx="1439863" cy="885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82950" name="内容占位符 2"/>
          <p:cNvSpPr>
            <a:spLocks noGrp="1" noChangeArrowheads="1"/>
          </p:cNvSpPr>
          <p:nvPr/>
        </p:nvSpPr>
        <p:spPr bwMode="auto">
          <a:xfrm>
            <a:off x="450850" y="1543050"/>
            <a:ext cx="8242300" cy="45434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defTabSz="0" eaLnBrk="1" hangingPunct="1">
              <a:lnSpc>
                <a:spcPct val="120000"/>
              </a:lnSpc>
              <a:spcBef>
                <a:spcPct val="50000"/>
              </a:spcBef>
              <a:buFontTx/>
              <a:buNone/>
            </a:pPr>
            <a:r>
              <a:rPr lang="zh-CN" sz="2800">
                <a:latin typeface="黑体" pitchFamily="49" charset="-122"/>
                <a:ea typeface="黑体" pitchFamily="49" charset="-122"/>
                <a:sym typeface="Calibri" pitchFamily="34" charset="0"/>
              </a:rPr>
              <a:t>可视化数据相关性</a:t>
            </a:r>
          </a:p>
        </p:txBody>
      </p:sp>
      <p:pic>
        <p:nvPicPr>
          <p:cNvPr id="82951" name="Picture 8" descr="apple:Users:icie:Desktop:Screen Shot 2012-09-11 at 4.42.13 PM.png"/>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08275" y="2346325"/>
            <a:ext cx="3759200" cy="37671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1779296620"/>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4994" name="直接连接符 12"/>
          <p:cNvCxnSpPr>
            <a:cxnSpLocks noChangeShapeType="1"/>
          </p:cNvCxnSpPr>
          <p:nvPr/>
        </p:nvCxnSpPr>
        <p:spPr bwMode="auto">
          <a:xfrm>
            <a:off x="287338" y="1412875"/>
            <a:ext cx="8605837" cy="0"/>
          </a:xfrm>
          <a:prstGeom prst="line">
            <a:avLst/>
          </a:prstGeom>
          <a:noFill/>
          <a:ln w="25400" cap="flat" cmpd="sng">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84995" name="标题 1"/>
          <p:cNvSpPr>
            <a:spLocks noGrp="1" noChangeArrowheads="1"/>
          </p:cNvSpPr>
          <p:nvPr/>
        </p:nvSpPr>
        <p:spPr bwMode="auto">
          <a:xfrm>
            <a:off x="730250" y="355600"/>
            <a:ext cx="8229600" cy="990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ctr" defTabSz="0" eaLnBrk="1" hangingPunct="1">
              <a:buSzPct val="130000"/>
              <a:buFontTx/>
              <a:buNone/>
            </a:pPr>
            <a:r>
              <a:rPr lang="zh-CN" altLang="en-US" sz="4400">
                <a:ea typeface="黑体" pitchFamily="49" charset="-122"/>
                <a:sym typeface="Calibri" pitchFamily="34" charset="0"/>
              </a:rPr>
              <a:t>可视数据挖掘实例</a:t>
            </a:r>
            <a:endParaRPr lang="zh-CN" altLang="en-US" sz="4400">
              <a:sym typeface="Calibri" pitchFamily="34" charset="0"/>
            </a:endParaRPr>
          </a:p>
        </p:txBody>
      </p:sp>
      <p:pic>
        <p:nvPicPr>
          <p:cNvPr id="84996" name="图片 4"/>
          <p:cNvPicPr>
            <a:picLocks noChangeAspect="1" noChangeArrowheads="1"/>
          </p:cNvPicPr>
          <p:nvPr/>
        </p:nvPicPr>
        <p:blipFill>
          <a:blip r:embed="rId3">
            <a:extLst>
              <a:ext uri="{28A0092B-C50C-407E-A947-70E740481C1C}">
                <a14:useLocalDpi xmlns:a14="http://schemas.microsoft.com/office/drawing/2010/main" val="0"/>
              </a:ext>
            </a:extLst>
          </a:blip>
          <a:srcRect t="37080" r="2669"/>
          <a:stretch>
            <a:fillRect/>
          </a:stretch>
        </p:blipFill>
        <p:spPr bwMode="auto">
          <a:xfrm>
            <a:off x="939800" y="425450"/>
            <a:ext cx="1439863" cy="885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84997" name="内容占位符 2"/>
          <p:cNvSpPr>
            <a:spLocks noGrp="1" noChangeArrowheads="1"/>
          </p:cNvSpPr>
          <p:nvPr/>
        </p:nvSpPr>
        <p:spPr bwMode="auto">
          <a:xfrm>
            <a:off x="450850" y="1543050"/>
            <a:ext cx="8242300" cy="45434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defTabSz="0" eaLnBrk="1" hangingPunct="1">
              <a:lnSpc>
                <a:spcPct val="120000"/>
              </a:lnSpc>
              <a:spcBef>
                <a:spcPct val="50000"/>
              </a:spcBef>
              <a:buFontTx/>
              <a:buNone/>
            </a:pPr>
            <a:r>
              <a:rPr lang="zh-CN" sz="2800">
                <a:latin typeface="黑体" pitchFamily="49" charset="-122"/>
                <a:ea typeface="黑体" pitchFamily="49" charset="-122"/>
                <a:sym typeface="Calibri" pitchFamily="34" charset="0"/>
              </a:rPr>
              <a:t>可视聚类</a:t>
            </a:r>
          </a:p>
        </p:txBody>
      </p:sp>
      <p:pic>
        <p:nvPicPr>
          <p:cNvPr id="84998" name="Picture 910336" descr="apple:Users:icie:Desktop:Screen Shot 2012-08-09 at 3.54.07 PM.png"/>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5650" y="2276475"/>
            <a:ext cx="7646988" cy="3594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2955630953"/>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7042" name="直接连接符 12"/>
          <p:cNvCxnSpPr>
            <a:cxnSpLocks noChangeShapeType="1"/>
          </p:cNvCxnSpPr>
          <p:nvPr/>
        </p:nvCxnSpPr>
        <p:spPr bwMode="auto">
          <a:xfrm>
            <a:off x="287338" y="1412875"/>
            <a:ext cx="8605837" cy="0"/>
          </a:xfrm>
          <a:prstGeom prst="line">
            <a:avLst/>
          </a:prstGeom>
          <a:noFill/>
          <a:ln w="25400" cap="flat" cmpd="sng">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87043" name="标题 1"/>
          <p:cNvSpPr>
            <a:spLocks noGrp="1" noChangeArrowheads="1"/>
          </p:cNvSpPr>
          <p:nvPr/>
        </p:nvSpPr>
        <p:spPr bwMode="auto">
          <a:xfrm>
            <a:off x="730250" y="355600"/>
            <a:ext cx="8229600" cy="990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ctr" defTabSz="0" eaLnBrk="1" hangingPunct="1">
              <a:buSzPct val="130000"/>
              <a:buFontTx/>
              <a:buNone/>
            </a:pPr>
            <a:r>
              <a:rPr lang="zh-CN" altLang="en-US" sz="4400">
                <a:ea typeface="黑体" pitchFamily="49" charset="-122"/>
                <a:sym typeface="Calibri" pitchFamily="34" charset="0"/>
              </a:rPr>
              <a:t>可视数据挖掘实例</a:t>
            </a:r>
            <a:endParaRPr lang="zh-CN" altLang="en-US" sz="4400">
              <a:sym typeface="Calibri" pitchFamily="34" charset="0"/>
            </a:endParaRPr>
          </a:p>
        </p:txBody>
      </p:sp>
      <p:pic>
        <p:nvPicPr>
          <p:cNvPr id="87044" name="图片 4"/>
          <p:cNvPicPr>
            <a:picLocks noChangeAspect="1" noChangeArrowheads="1"/>
          </p:cNvPicPr>
          <p:nvPr/>
        </p:nvPicPr>
        <p:blipFill>
          <a:blip r:embed="rId4">
            <a:extLst>
              <a:ext uri="{28A0092B-C50C-407E-A947-70E740481C1C}">
                <a14:useLocalDpi xmlns:a14="http://schemas.microsoft.com/office/drawing/2010/main" val="0"/>
              </a:ext>
            </a:extLst>
          </a:blip>
          <a:srcRect t="37080" r="2669"/>
          <a:stretch>
            <a:fillRect/>
          </a:stretch>
        </p:blipFill>
        <p:spPr bwMode="auto">
          <a:xfrm>
            <a:off x="939800" y="425450"/>
            <a:ext cx="1439863" cy="885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87045" name="内容占位符 2"/>
          <p:cNvSpPr>
            <a:spLocks noGrp="1" noChangeArrowheads="1"/>
          </p:cNvSpPr>
          <p:nvPr/>
        </p:nvSpPr>
        <p:spPr bwMode="auto">
          <a:xfrm>
            <a:off x="450850" y="1543050"/>
            <a:ext cx="8242300" cy="45434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defTabSz="0" eaLnBrk="1" hangingPunct="1">
              <a:lnSpc>
                <a:spcPct val="120000"/>
              </a:lnSpc>
              <a:spcBef>
                <a:spcPct val="50000"/>
              </a:spcBef>
              <a:buFontTx/>
              <a:buNone/>
            </a:pPr>
            <a:endParaRPr lang="zh-CN" altLang="zh-CN" sz="3200">
              <a:sym typeface="Calibri" pitchFamily="34" charset="0"/>
            </a:endParaRPr>
          </a:p>
        </p:txBody>
      </p:sp>
      <p:pic>
        <p:nvPicPr>
          <p:cNvPr id="7" name="DICON.wmv">
            <a:hlinkClick r:id="" action="ppaction://media"/>
          </p:cNvPr>
          <p:cNvPicPr>
            <a:picLocks noChangeAspect="1"/>
          </p:cNvPicPr>
          <p:nvPr>
            <a:videoFile r:link="rId1"/>
            <p:extLst>
              <p:ext uri="{DAA4B4D4-6D71-4841-9C94-3DE7FCFB9230}">
                <p14:media xmlns:p14="http://schemas.microsoft.com/office/powerpoint/2010/main" r:embed="rId2">
                  <p14:trim st="1308.6396"/>
                </p14:media>
              </p:ext>
            </p:extLst>
          </p:nvPr>
        </p:nvPicPr>
        <p:blipFill>
          <a:blip r:embed="rId5"/>
          <a:stretch>
            <a:fillRect/>
          </a:stretch>
        </p:blipFill>
        <p:spPr>
          <a:xfrm>
            <a:off x="1331640" y="1412776"/>
            <a:ext cx="6402288" cy="4785710"/>
          </a:xfrm>
          <a:prstGeom prst="rect">
            <a:avLst/>
          </a:prstGeom>
        </p:spPr>
      </p:pic>
    </p:spTree>
    <p:extLst>
      <p:ext uri="{BB962C8B-B14F-4D97-AF65-F5344CB8AC3E}">
        <p14:creationId xmlns:p14="http://schemas.microsoft.com/office/powerpoint/2010/main" val="60604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7285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8066" name="直接连接符 12"/>
          <p:cNvCxnSpPr>
            <a:cxnSpLocks noChangeShapeType="1"/>
          </p:cNvCxnSpPr>
          <p:nvPr/>
        </p:nvCxnSpPr>
        <p:spPr bwMode="auto">
          <a:xfrm>
            <a:off x="287338" y="1412875"/>
            <a:ext cx="8605837" cy="0"/>
          </a:xfrm>
          <a:prstGeom prst="line">
            <a:avLst/>
          </a:prstGeom>
          <a:noFill/>
          <a:ln w="25400" cap="flat" cmpd="sng">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88067" name="标题 1"/>
          <p:cNvSpPr>
            <a:spLocks noGrp="1" noChangeArrowheads="1"/>
          </p:cNvSpPr>
          <p:nvPr/>
        </p:nvSpPr>
        <p:spPr bwMode="auto">
          <a:xfrm>
            <a:off x="730250" y="355600"/>
            <a:ext cx="8229600" cy="990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ctr" defTabSz="0" eaLnBrk="1" hangingPunct="1">
              <a:buSzPct val="130000"/>
              <a:buFontTx/>
              <a:buNone/>
            </a:pPr>
            <a:r>
              <a:rPr lang="zh-CN" altLang="en-US" sz="4400">
                <a:ea typeface="黑体" pitchFamily="49" charset="-122"/>
                <a:sym typeface="Calibri" pitchFamily="34" charset="0"/>
              </a:rPr>
              <a:t>可视数据挖掘实例</a:t>
            </a:r>
            <a:endParaRPr lang="zh-CN" altLang="en-US" sz="4400">
              <a:sym typeface="Calibri" pitchFamily="34" charset="0"/>
            </a:endParaRPr>
          </a:p>
        </p:txBody>
      </p:sp>
      <p:pic>
        <p:nvPicPr>
          <p:cNvPr id="88068" name="图片 4"/>
          <p:cNvPicPr>
            <a:picLocks noChangeAspect="1" noChangeArrowheads="1"/>
          </p:cNvPicPr>
          <p:nvPr/>
        </p:nvPicPr>
        <p:blipFill>
          <a:blip r:embed="rId3">
            <a:extLst>
              <a:ext uri="{28A0092B-C50C-407E-A947-70E740481C1C}">
                <a14:useLocalDpi xmlns:a14="http://schemas.microsoft.com/office/drawing/2010/main" val="0"/>
              </a:ext>
            </a:extLst>
          </a:blip>
          <a:srcRect t="37080" r="2669"/>
          <a:stretch>
            <a:fillRect/>
          </a:stretch>
        </p:blipFill>
        <p:spPr bwMode="auto">
          <a:xfrm>
            <a:off x="939800" y="425450"/>
            <a:ext cx="1439863" cy="885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88069" name="内容占位符 2"/>
          <p:cNvSpPr>
            <a:spLocks noGrp="1" noChangeArrowheads="1"/>
          </p:cNvSpPr>
          <p:nvPr/>
        </p:nvSpPr>
        <p:spPr bwMode="auto">
          <a:xfrm>
            <a:off x="450850" y="1543050"/>
            <a:ext cx="8242300" cy="45434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defTabSz="0" eaLnBrk="1" hangingPunct="1">
              <a:lnSpc>
                <a:spcPct val="120000"/>
              </a:lnSpc>
              <a:spcBef>
                <a:spcPct val="50000"/>
              </a:spcBef>
              <a:buFontTx/>
              <a:buNone/>
            </a:pPr>
            <a:r>
              <a:rPr lang="zh-CN" sz="2800">
                <a:latin typeface="黑体" pitchFamily="49" charset="-122"/>
                <a:ea typeface="黑体" pitchFamily="49" charset="-122"/>
                <a:sym typeface="Calibri" pitchFamily="34" charset="0"/>
              </a:rPr>
              <a:t>可视化决策树</a:t>
            </a:r>
          </a:p>
        </p:txBody>
      </p:sp>
      <p:pic>
        <p:nvPicPr>
          <p:cNvPr id="88070" name="Picture 10" descr="apple:Users:icie:Desktop:Screen Shot 2012-09-11 at 5.05.55 PM.png"/>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25575" y="2278063"/>
            <a:ext cx="6176963" cy="37353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83763559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标题 1"/>
          <p:cNvSpPr>
            <a:spLocks noGrp="1" noChangeArrowheads="1"/>
          </p:cNvSpPr>
          <p:nvPr>
            <p:ph type="ctrTitle"/>
          </p:nvPr>
        </p:nvSpPr>
        <p:spPr>
          <a:xfrm>
            <a:off x="450850" y="355600"/>
            <a:ext cx="8229600" cy="990600"/>
          </a:xfrm>
          <a:ln/>
          <a:extLst>
            <a:ext uri="{91240B29-F687-4F45-9708-019B960494DF}">
              <a14:hiddenLine xmlns:a14="http://schemas.microsoft.com/office/drawing/2010/main" w="9525">
                <a:solidFill>
                  <a:srgbClr val="000000"/>
                </a:solidFill>
                <a:miter lim="800000"/>
                <a:headEnd/>
                <a:tailEnd/>
              </a14:hiddenLine>
            </a:ext>
          </a:extLst>
        </p:spPr>
        <p:txBody>
          <a:bodyPr/>
          <a:lstStyle/>
          <a:p>
            <a:pPr marL="0" indent="0"/>
            <a:r>
              <a:rPr lang="zh-CN" altLang="en-US">
                <a:ea typeface="黑体" pitchFamily="49" charset="-122"/>
              </a:rPr>
              <a:t>属性类型</a:t>
            </a:r>
            <a:endParaRPr lang="zh-CN" altLang="en-US"/>
          </a:p>
        </p:txBody>
      </p:sp>
      <p:sp>
        <p:nvSpPr>
          <p:cNvPr id="10243" name="内容占位符 2"/>
          <p:cNvSpPr>
            <a:spLocks noGrp="1" noChangeArrowheads="1"/>
          </p:cNvSpPr>
          <p:nvPr>
            <p:ph type="subTitle" idx="1"/>
          </p:nvPr>
        </p:nvSpPr>
        <p:spPr>
          <a:xfrm>
            <a:off x="590550" y="1682750"/>
            <a:ext cx="8242300" cy="4375150"/>
          </a:xfrm>
          <a:ln/>
          <a:extLst>
            <a:ext uri="{91240B29-F687-4F45-9708-019B960494DF}">
              <a14:hiddenLine xmlns:a14="http://schemas.microsoft.com/office/drawing/2010/main" w="9525">
                <a:solidFill>
                  <a:srgbClr val="000000"/>
                </a:solidFill>
                <a:miter lim="800000"/>
                <a:headEnd/>
                <a:tailEnd/>
              </a14:hiddenLine>
            </a:ext>
          </a:extLst>
        </p:spPr>
        <p:txBody>
          <a:bodyPr/>
          <a:lstStyle/>
          <a:p>
            <a:pPr algn="l">
              <a:lnSpc>
                <a:spcPct val="120000"/>
              </a:lnSpc>
              <a:spcAft>
                <a:spcPct val="35000"/>
              </a:spcAft>
            </a:pPr>
            <a:r>
              <a:rPr lang="zh-CN" altLang="en-US">
                <a:ea typeface="黑体" pitchFamily="49" charset="-122"/>
              </a:rPr>
              <a:t>数值型属性</a:t>
            </a:r>
            <a:endParaRPr lang="zh-CN" altLang="en-US"/>
          </a:p>
        </p:txBody>
      </p:sp>
      <p:pic>
        <p:nvPicPr>
          <p:cNvPr id="10244" name="图片 4"/>
          <p:cNvPicPr>
            <a:picLocks noChangeAspect="1" noChangeArrowheads="1"/>
          </p:cNvPicPr>
          <p:nvPr/>
        </p:nvPicPr>
        <p:blipFill>
          <a:blip r:embed="rId2">
            <a:extLst>
              <a:ext uri="{28A0092B-C50C-407E-A947-70E740481C1C}">
                <a14:useLocalDpi xmlns:a14="http://schemas.microsoft.com/office/drawing/2010/main" val="0"/>
              </a:ext>
            </a:extLst>
          </a:blip>
          <a:srcRect t="37080" r="2669"/>
          <a:stretch>
            <a:fillRect/>
          </a:stretch>
        </p:blipFill>
        <p:spPr bwMode="auto">
          <a:xfrm>
            <a:off x="1638300" y="425450"/>
            <a:ext cx="1439863" cy="8842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cxnSp>
        <p:nvCxnSpPr>
          <p:cNvPr id="10245" name="直接连接符 12"/>
          <p:cNvCxnSpPr>
            <a:cxnSpLocks noChangeShapeType="1"/>
          </p:cNvCxnSpPr>
          <p:nvPr/>
        </p:nvCxnSpPr>
        <p:spPr bwMode="auto">
          <a:xfrm>
            <a:off x="287338" y="1412875"/>
            <a:ext cx="8605837" cy="0"/>
          </a:xfrm>
          <a:prstGeom prst="line">
            <a:avLst/>
          </a:prstGeom>
          <a:noFill/>
          <a:ln w="25400" cap="flat" cmpd="sng">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pic>
        <p:nvPicPr>
          <p:cNvPr id="10246" name="图片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35850" y="5105400"/>
            <a:ext cx="1181100" cy="1041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0247" name="Picture 3" descr="Z:\信息可视化课程建设\Class3\materials\iris_dataset.jpe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51100" y="2381250"/>
            <a:ext cx="4495800" cy="3714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1214712364"/>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0114" name="直接连接符 12"/>
          <p:cNvCxnSpPr>
            <a:cxnSpLocks noChangeShapeType="1"/>
          </p:cNvCxnSpPr>
          <p:nvPr/>
        </p:nvCxnSpPr>
        <p:spPr bwMode="auto">
          <a:xfrm>
            <a:off x="287338" y="1412875"/>
            <a:ext cx="8605837" cy="0"/>
          </a:xfrm>
          <a:prstGeom prst="line">
            <a:avLst/>
          </a:prstGeom>
          <a:noFill/>
          <a:ln w="25400" cap="flat" cmpd="sng">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90115" name="标题 1"/>
          <p:cNvSpPr>
            <a:spLocks noGrp="1" noChangeArrowheads="1"/>
          </p:cNvSpPr>
          <p:nvPr/>
        </p:nvSpPr>
        <p:spPr bwMode="auto">
          <a:xfrm>
            <a:off x="730250" y="355600"/>
            <a:ext cx="8229600" cy="990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ctr" defTabSz="0" eaLnBrk="1" hangingPunct="1">
              <a:buSzPct val="130000"/>
              <a:buFontTx/>
              <a:buNone/>
            </a:pPr>
            <a:r>
              <a:rPr lang="zh-CN" altLang="en-US" sz="4400">
                <a:ea typeface="黑体" pitchFamily="49" charset="-122"/>
                <a:sym typeface="Calibri" pitchFamily="34" charset="0"/>
              </a:rPr>
              <a:t>可视数据挖掘实例</a:t>
            </a:r>
            <a:endParaRPr lang="zh-CN" altLang="en-US" sz="4400">
              <a:sym typeface="Calibri" pitchFamily="34" charset="0"/>
            </a:endParaRPr>
          </a:p>
        </p:txBody>
      </p:sp>
      <p:pic>
        <p:nvPicPr>
          <p:cNvPr id="90116" name="图片 4"/>
          <p:cNvPicPr>
            <a:picLocks noChangeAspect="1" noChangeArrowheads="1"/>
          </p:cNvPicPr>
          <p:nvPr/>
        </p:nvPicPr>
        <p:blipFill>
          <a:blip r:embed="rId4">
            <a:extLst>
              <a:ext uri="{28A0092B-C50C-407E-A947-70E740481C1C}">
                <a14:useLocalDpi xmlns:a14="http://schemas.microsoft.com/office/drawing/2010/main" val="0"/>
              </a:ext>
            </a:extLst>
          </a:blip>
          <a:srcRect t="37080" r="2669"/>
          <a:stretch>
            <a:fillRect/>
          </a:stretch>
        </p:blipFill>
        <p:spPr bwMode="auto">
          <a:xfrm>
            <a:off x="939800" y="425450"/>
            <a:ext cx="1439863" cy="885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90117" name="内容占位符 2"/>
          <p:cNvSpPr>
            <a:spLocks noGrp="1" noChangeArrowheads="1"/>
          </p:cNvSpPr>
          <p:nvPr/>
        </p:nvSpPr>
        <p:spPr bwMode="auto">
          <a:xfrm>
            <a:off x="450850" y="1543050"/>
            <a:ext cx="8242300" cy="45434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defTabSz="0" eaLnBrk="1" hangingPunct="1">
              <a:lnSpc>
                <a:spcPct val="120000"/>
              </a:lnSpc>
              <a:spcBef>
                <a:spcPct val="50000"/>
              </a:spcBef>
              <a:buFontTx/>
              <a:buNone/>
            </a:pPr>
            <a:endParaRPr lang="zh-CN" altLang="zh-CN" sz="3200">
              <a:sym typeface="Calibri" pitchFamily="34" charset="0"/>
            </a:endParaRPr>
          </a:p>
        </p:txBody>
      </p:sp>
      <p:pic>
        <p:nvPicPr>
          <p:cNvPr id="7" name="baobabview.wm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226223" y="1484784"/>
            <a:ext cx="6667500" cy="4591050"/>
          </a:xfrm>
          <a:prstGeom prst="rect">
            <a:avLst/>
          </a:prstGeom>
        </p:spPr>
      </p:pic>
    </p:spTree>
    <p:extLst>
      <p:ext uri="{BB962C8B-B14F-4D97-AF65-F5344CB8AC3E}">
        <p14:creationId xmlns:p14="http://schemas.microsoft.com/office/powerpoint/2010/main" val="2903261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9852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1138" name="直接连接符 12"/>
          <p:cNvCxnSpPr>
            <a:cxnSpLocks noChangeShapeType="1"/>
          </p:cNvCxnSpPr>
          <p:nvPr/>
        </p:nvCxnSpPr>
        <p:spPr bwMode="auto">
          <a:xfrm>
            <a:off x="287338" y="1412875"/>
            <a:ext cx="8605837" cy="0"/>
          </a:xfrm>
          <a:prstGeom prst="line">
            <a:avLst/>
          </a:prstGeom>
          <a:noFill/>
          <a:ln w="25400" cap="flat" cmpd="sng">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pic>
        <p:nvPicPr>
          <p:cNvPr id="91139" name="图片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35850" y="5105400"/>
            <a:ext cx="1181100" cy="1041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91140" name="标题 1"/>
          <p:cNvSpPr>
            <a:spLocks noGrp="1" noChangeArrowheads="1"/>
          </p:cNvSpPr>
          <p:nvPr/>
        </p:nvSpPr>
        <p:spPr bwMode="auto">
          <a:xfrm>
            <a:off x="730250" y="355600"/>
            <a:ext cx="8229600" cy="990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ctr" defTabSz="0" eaLnBrk="1" hangingPunct="1">
              <a:buSzPct val="130000"/>
              <a:buFontTx/>
              <a:buNone/>
            </a:pPr>
            <a:r>
              <a:rPr lang="zh-CN" altLang="en-US" sz="4400">
                <a:ea typeface="黑体" pitchFamily="49" charset="-122"/>
                <a:sym typeface="Calibri" pitchFamily="34" charset="0"/>
              </a:rPr>
              <a:t>   总结：为什么讲数据？</a:t>
            </a:r>
          </a:p>
        </p:txBody>
      </p:sp>
      <p:pic>
        <p:nvPicPr>
          <p:cNvPr id="91141" name="图片 4"/>
          <p:cNvPicPr>
            <a:picLocks noChangeAspect="1" noChangeArrowheads="1"/>
          </p:cNvPicPr>
          <p:nvPr/>
        </p:nvPicPr>
        <p:blipFill>
          <a:blip r:embed="rId3">
            <a:extLst>
              <a:ext uri="{28A0092B-C50C-407E-A947-70E740481C1C}">
                <a14:useLocalDpi xmlns:a14="http://schemas.microsoft.com/office/drawing/2010/main" val="0"/>
              </a:ext>
            </a:extLst>
          </a:blip>
          <a:srcRect t="37080" r="2669"/>
          <a:stretch>
            <a:fillRect/>
          </a:stretch>
        </p:blipFill>
        <p:spPr bwMode="auto">
          <a:xfrm>
            <a:off x="869950" y="425450"/>
            <a:ext cx="1439863" cy="885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91142" name="内容占位符 2"/>
          <p:cNvSpPr>
            <a:spLocks noGrp="1" noChangeArrowheads="1"/>
          </p:cNvSpPr>
          <p:nvPr/>
        </p:nvSpPr>
        <p:spPr bwMode="auto">
          <a:xfrm>
            <a:off x="730250" y="1682750"/>
            <a:ext cx="8172450" cy="4403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defTabSz="0" eaLnBrk="1" hangingPunct="1">
              <a:lnSpc>
                <a:spcPct val="120000"/>
              </a:lnSpc>
              <a:spcBef>
                <a:spcPct val="50000"/>
              </a:spcBef>
              <a:buFontTx/>
              <a:buNone/>
            </a:pPr>
            <a:r>
              <a:rPr lang="zh-CN" altLang="en-US" sz="2800">
                <a:latin typeface="黑体" pitchFamily="49" charset="-122"/>
                <a:ea typeface="黑体" pitchFamily="49" charset="-122"/>
                <a:sym typeface="Calibri" pitchFamily="34" charset="0"/>
              </a:rPr>
              <a:t>数据与可视化紧密相关：</a:t>
            </a:r>
          </a:p>
          <a:p>
            <a:pPr defTabSz="0" eaLnBrk="1" hangingPunct="1">
              <a:lnSpc>
                <a:spcPct val="120000"/>
              </a:lnSpc>
              <a:spcBef>
                <a:spcPct val="50000"/>
              </a:spcBef>
              <a:buFontTx/>
              <a:buNone/>
            </a:pPr>
            <a:r>
              <a:rPr lang="zh-CN" altLang="en-US" sz="2800">
                <a:latin typeface="黑体" pitchFamily="49" charset="-122"/>
                <a:ea typeface="黑体" pitchFamily="49" charset="-122"/>
                <a:sym typeface="Calibri" pitchFamily="34" charset="0"/>
              </a:rPr>
              <a:t>	没有数据，没有可视化</a:t>
            </a:r>
          </a:p>
          <a:p>
            <a:pPr defTabSz="0" eaLnBrk="1" hangingPunct="1">
              <a:lnSpc>
                <a:spcPct val="120000"/>
              </a:lnSpc>
              <a:spcBef>
                <a:spcPct val="70000"/>
              </a:spcBef>
              <a:buFontTx/>
              <a:buNone/>
            </a:pPr>
            <a:r>
              <a:rPr lang="zh-CN" altLang="en-US" sz="2800">
                <a:latin typeface="黑体" pitchFamily="49" charset="-122"/>
                <a:ea typeface="黑体" pitchFamily="49" charset="-122"/>
                <a:sym typeface="Calibri" pitchFamily="34" charset="0"/>
              </a:rPr>
              <a:t>可视化能够帮助增强数据科学中的每一个阶段</a:t>
            </a:r>
          </a:p>
        </p:txBody>
      </p:sp>
    </p:spTree>
    <p:extLst>
      <p:ext uri="{BB962C8B-B14F-4D97-AF65-F5344CB8AC3E}">
        <p14:creationId xmlns:p14="http://schemas.microsoft.com/office/powerpoint/2010/main" val="136068411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标题 1"/>
          <p:cNvSpPr>
            <a:spLocks noGrp="1" noChangeArrowheads="1"/>
          </p:cNvSpPr>
          <p:nvPr>
            <p:ph type="ctrTitle"/>
          </p:nvPr>
        </p:nvSpPr>
        <p:spPr>
          <a:xfrm>
            <a:off x="450850" y="355600"/>
            <a:ext cx="8229600" cy="990600"/>
          </a:xfrm>
          <a:ln/>
          <a:extLst>
            <a:ext uri="{91240B29-F687-4F45-9708-019B960494DF}">
              <a14:hiddenLine xmlns:a14="http://schemas.microsoft.com/office/drawing/2010/main" w="9525">
                <a:solidFill>
                  <a:srgbClr val="000000"/>
                </a:solidFill>
                <a:miter lim="800000"/>
                <a:headEnd/>
                <a:tailEnd/>
              </a14:hiddenLine>
            </a:ext>
          </a:extLst>
        </p:spPr>
        <p:txBody>
          <a:bodyPr/>
          <a:lstStyle/>
          <a:p>
            <a:pPr marL="0" indent="0"/>
            <a:r>
              <a:rPr lang="zh-CN" altLang="en-US">
                <a:ea typeface="黑体" pitchFamily="49" charset="-122"/>
              </a:rPr>
              <a:t>     离散型和连续型</a:t>
            </a:r>
          </a:p>
        </p:txBody>
      </p:sp>
      <p:pic>
        <p:nvPicPr>
          <p:cNvPr id="11267" name="图片 4"/>
          <p:cNvPicPr>
            <a:picLocks noChangeAspect="1" noChangeArrowheads="1"/>
          </p:cNvPicPr>
          <p:nvPr/>
        </p:nvPicPr>
        <p:blipFill>
          <a:blip r:embed="rId2">
            <a:extLst>
              <a:ext uri="{28A0092B-C50C-407E-A947-70E740481C1C}">
                <a14:useLocalDpi xmlns:a14="http://schemas.microsoft.com/office/drawing/2010/main" val="0"/>
              </a:ext>
            </a:extLst>
          </a:blip>
          <a:srcRect t="37080" r="2669"/>
          <a:stretch>
            <a:fillRect/>
          </a:stretch>
        </p:blipFill>
        <p:spPr bwMode="auto">
          <a:xfrm>
            <a:off x="1498600" y="425450"/>
            <a:ext cx="1439863" cy="885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cxnSp>
        <p:nvCxnSpPr>
          <p:cNvPr id="11268" name="直接连接符 12"/>
          <p:cNvCxnSpPr>
            <a:cxnSpLocks noChangeShapeType="1"/>
          </p:cNvCxnSpPr>
          <p:nvPr/>
        </p:nvCxnSpPr>
        <p:spPr bwMode="auto">
          <a:xfrm>
            <a:off x="287338" y="1412875"/>
            <a:ext cx="8605837" cy="0"/>
          </a:xfrm>
          <a:prstGeom prst="line">
            <a:avLst/>
          </a:prstGeom>
          <a:noFill/>
          <a:ln w="25400" cap="flat" cmpd="sng">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pic>
        <p:nvPicPr>
          <p:cNvPr id="11269" name="图片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35850" y="5105400"/>
            <a:ext cx="1181100" cy="1041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1270" name="Picture 2" descr="Z:\信息可视化课程建设\Class3\materials\discrete_cont_signals.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84388" y="2282825"/>
            <a:ext cx="5076825" cy="3173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3380945780"/>
      </p:ext>
    </p:extLst>
  </p:cSld>
  <p:clrMapOvr>
    <a:masterClrMapping/>
  </p:clrMapOvr>
  <p:timing>
    <p:tnLst>
      <p:par>
        <p:cTn id="1" dur="indefinite" restart="never" nodeType="tmRoot"/>
      </p:par>
    </p:tnLst>
  </p:timing>
</p:sld>
</file>

<file path=ppt/theme/theme1.xml><?xml version="1.0" encoding="utf-8"?>
<a:theme xmlns:a="http://schemas.openxmlformats.org/drawingml/2006/main" name="VAG_2">
  <a:themeElements>
    <a:clrScheme name="">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VAG_2">
      <a:majorFont>
        <a:latin typeface="Calibri"/>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Calibri" pitchFamily="34" charset="0"/>
            <a:ea typeface="宋体" pitchFamily="2" charset="-122"/>
          </a:defRPr>
        </a:defPPr>
      </a:lstStyle>
    </a:lnDef>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themeOverride>
</file>

<file path=ppt/theme/themeOverride2.xml><?xml version="1.0" encoding="utf-8"?>
<a:themeOverride xmlns:a="http://schemas.openxmlformats.org/drawingml/2006/main">
  <a:clrScheme name="">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themeOverride>
</file>

<file path=ppt/theme/themeOverride3.xml><?xml version="1.0" encoding="utf-8"?>
<a:themeOverride xmlns:a="http://schemas.openxmlformats.org/drawingml/2006/main">
  <a:clrScheme name="">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themeOverride>
</file>

<file path=ppt/theme/themeOverride4.xml><?xml version="1.0" encoding="utf-8"?>
<a:themeOverride xmlns:a="http://schemas.openxmlformats.org/drawingml/2006/main">
  <a:clrScheme name="">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themeOverride>
</file>

<file path=ppt/theme/themeOverride5.xml><?xml version="1.0" encoding="utf-8"?>
<a:themeOverride xmlns:a="http://schemas.openxmlformats.org/drawingml/2006/main">
  <a:clrScheme name="">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themeOverride>
</file>

<file path=ppt/theme/themeOverride6.xml><?xml version="1.0" encoding="utf-8"?>
<a:themeOverride xmlns:a="http://schemas.openxmlformats.org/drawingml/2006/main">
  <a:clrScheme name="">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03_数据 - 研讨班</Template>
  <TotalTime>0</TotalTime>
  <Words>1761</Words>
  <Application>Microsoft Office PowerPoint</Application>
  <PresentationFormat>全屏显示(4:3)</PresentationFormat>
  <Paragraphs>383</Paragraphs>
  <Slides>81</Slides>
  <Notes>6</Notes>
  <HiddenSlides>0</HiddenSlides>
  <MMClips>2</MMClips>
  <ScaleCrop>false</ScaleCrop>
  <HeadingPairs>
    <vt:vector size="4" baseType="variant">
      <vt:variant>
        <vt:lpstr>主题</vt:lpstr>
      </vt:variant>
      <vt:variant>
        <vt:i4>1</vt:i4>
      </vt:variant>
      <vt:variant>
        <vt:lpstr>幻灯片标题</vt:lpstr>
      </vt:variant>
      <vt:variant>
        <vt:i4>81</vt:i4>
      </vt:variant>
    </vt:vector>
  </HeadingPairs>
  <TitlesOfParts>
    <vt:vector size="82" baseType="lpstr">
      <vt:lpstr>VAG_2</vt:lpstr>
      <vt:lpstr>PowerPoint 演示文稿</vt:lpstr>
      <vt:lpstr>目录</vt:lpstr>
      <vt:lpstr>数据基础</vt:lpstr>
      <vt:lpstr>数据伴我们左右</vt:lpstr>
      <vt:lpstr>数据属性</vt:lpstr>
      <vt:lpstr>属性类型</vt:lpstr>
      <vt:lpstr>属性类型</vt:lpstr>
      <vt:lpstr>属性类型</vt:lpstr>
      <vt:lpstr>     离散型和连续型</vt:lpstr>
      <vt:lpstr>数据特征</vt:lpstr>
      <vt:lpstr>    基本统计描述</vt:lpstr>
      <vt:lpstr>    基本统计描述</vt:lpstr>
      <vt:lpstr>     数据对象间的关系：相似度和相异度</vt:lpstr>
      <vt:lpstr>PowerPoint 演示文稿</vt:lpstr>
      <vt:lpstr>       数值型属性间的距离：明科夫斯基距离系</vt:lpstr>
      <vt:lpstr>PowerPoint 演示文稿</vt:lpstr>
      <vt:lpstr>数据预处理</vt:lpstr>
      <vt:lpstr>PowerPoint 演示文稿</vt:lpstr>
      <vt:lpstr>     ETL的内部过程</vt:lpstr>
      <vt:lpstr>PowerPoint 演示文稿</vt:lpstr>
      <vt:lpstr>数据质量</vt:lpstr>
      <vt:lpstr>   数据可视化质量</vt:lpstr>
      <vt:lpstr>数据清洗</vt:lpstr>
      <vt:lpstr>PowerPoint 演示文稿</vt:lpstr>
      <vt:lpstr>可视数据清洗</vt:lpstr>
      <vt:lpstr>数据整合</vt:lpstr>
      <vt:lpstr>多数据源</vt:lpstr>
      <vt:lpstr>  数据整合实例(1)</vt:lpstr>
      <vt:lpstr>  数据整合实例(2)</vt:lpstr>
      <vt:lpstr>PowerPoint 演示文稿</vt:lpstr>
      <vt:lpstr>PowerPoint 演示文稿</vt:lpstr>
      <vt:lpstr>数据存储</vt:lpstr>
      <vt:lpstr>装载并存储数据</vt:lpstr>
      <vt:lpstr>最简单的方法</vt:lpstr>
      <vt:lpstr>   电子表格类型：CSV文件</vt:lpstr>
      <vt:lpstr>  结构化文件格式</vt:lpstr>
      <vt:lpstr>XML的扩展</vt:lpstr>
      <vt:lpstr>XML的扩展</vt:lpstr>
      <vt:lpstr>   特殊用途文件格式</vt:lpstr>
      <vt:lpstr>数据库</vt:lpstr>
      <vt:lpstr>      关系数据库管理系统(RDBMS)</vt:lpstr>
      <vt:lpstr>关系模型</vt:lpstr>
      <vt:lpstr>PowerPoint 演示文稿</vt:lpstr>
      <vt:lpstr>   关系数据库可视化</vt:lpstr>
      <vt:lpstr>挑战</vt:lpstr>
      <vt:lpstr>NoSQL数据库</vt:lpstr>
      <vt:lpstr>  NoSQL数据库实例</vt:lpstr>
      <vt:lpstr>数据仓库</vt:lpstr>
      <vt:lpstr>数据仓库</vt:lpstr>
      <vt:lpstr>PowerPoint 演示文稿</vt:lpstr>
      <vt:lpstr>数据分析</vt:lpstr>
      <vt:lpstr>数据分析</vt:lpstr>
      <vt:lpstr>基础：统计</vt:lpstr>
      <vt:lpstr>探索式数据分析 （Exploratory Data Analysis，EDA）</vt:lpstr>
      <vt:lpstr>PowerPoint 演示文稿</vt:lpstr>
      <vt:lpstr>探索式数据分析中的可视化</vt:lpstr>
      <vt:lpstr>原始数据绘图：数据轨迹 （data trajectory）</vt:lpstr>
      <vt:lpstr>原始数据绘图：柱状图（bar chart）</vt:lpstr>
      <vt:lpstr>原始数据绘图：饼图（pie chart）</vt:lpstr>
      <vt:lpstr>原始数据绘图：直方图（histogram）</vt:lpstr>
      <vt:lpstr>原始数据绘图：等值线图 （contour map）</vt:lpstr>
      <vt:lpstr>原始数据绘图：走势图（sparkline）</vt:lpstr>
      <vt:lpstr>原始数据绘图：散点图 （scatter plot/scatter plot matrix）</vt:lpstr>
      <vt:lpstr>原始数据绘图：热力图（heatmap）</vt:lpstr>
      <vt:lpstr> 原始数据绘图： 维恩图(Venn diagram)</vt:lpstr>
      <vt:lpstr>简单统计值标绘： 一维盒须图（1-D box plot）</vt:lpstr>
      <vt:lpstr>简单统计值标绘： 二维盒须图（2-D box plot）</vt:lpstr>
      <vt:lpstr>多视图协调关联</vt:lpstr>
      <vt:lpstr>基础：统计</vt:lpstr>
      <vt:lpstr>并非都是数据挖掘</vt:lpstr>
      <vt:lpstr>数据挖掘中的任务</vt:lpstr>
      <vt:lpstr>描述性任务</vt:lpstr>
      <vt:lpstr>预测性任务</vt:lpstr>
      <vt:lpstr>数据挖掘中的方法</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LHN</dc:creator>
  <cp:lastModifiedBy>LHN</cp:lastModifiedBy>
  <cp:revision>1</cp:revision>
  <dcterms:created xsi:type="dcterms:W3CDTF">2013-07-21T16:08:53Z</dcterms:created>
  <dcterms:modified xsi:type="dcterms:W3CDTF">2013-07-21T16:09:30Z</dcterms:modified>
</cp:coreProperties>
</file>